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aleway"/>
      <p:regular r:id="rId34"/>
      <p:bold r:id="rId35"/>
      <p:italic r:id="rId36"/>
      <p:boldItalic r:id="rId37"/>
    </p:embeddedFont>
    <p:embeddedFont>
      <p:font typeface="La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AF56F1A6-209D-471C-955B-AB82B525CCB4}">
  <a:tblStyle styleId="{AF56F1A6-209D-471C-955B-AB82B525CCB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20" Type="http://schemas.openxmlformats.org/officeDocument/2006/relationships/slide" Target="slides/slide15.xml"/><Relationship Id="rId41" Type="http://schemas.openxmlformats.org/officeDocument/2006/relationships/font" Target="fonts/Lato-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aleway-bold.fntdata"/><Relationship Id="rId12" Type="http://schemas.openxmlformats.org/officeDocument/2006/relationships/slide" Target="slides/slide7.xml"/><Relationship Id="rId34" Type="http://schemas.openxmlformats.org/officeDocument/2006/relationships/font" Target="fonts/Raleway-regular.fntdata"/><Relationship Id="rId15" Type="http://schemas.openxmlformats.org/officeDocument/2006/relationships/slide" Target="slides/slide10.xml"/><Relationship Id="rId37" Type="http://schemas.openxmlformats.org/officeDocument/2006/relationships/font" Target="fonts/Raleway-boldItalic.fntdata"/><Relationship Id="rId14" Type="http://schemas.openxmlformats.org/officeDocument/2006/relationships/slide" Target="slides/slide9.xml"/><Relationship Id="rId36" Type="http://schemas.openxmlformats.org/officeDocument/2006/relationships/font" Target="fonts/Raleway-italic.fntdata"/><Relationship Id="rId17" Type="http://schemas.openxmlformats.org/officeDocument/2006/relationships/slide" Target="slides/slide12.xml"/><Relationship Id="rId39" Type="http://schemas.openxmlformats.org/officeDocument/2006/relationships/font" Target="fonts/Lato-bold.fntdata"/><Relationship Id="rId16" Type="http://schemas.openxmlformats.org/officeDocument/2006/relationships/slide" Target="slides/slide11.xml"/><Relationship Id="rId38" Type="http://schemas.openxmlformats.org/officeDocument/2006/relationships/font" Target="fonts/Lat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***Default square size.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Shape 24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50" name="Shape 25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 mainly use arcpy to do the spatial distribution analysis.</a:t>
            </a:r>
            <a:endParaRPr/>
          </a:p>
          <a:p>
            <a:pPr indent="0" lvl="0" marL="0">
              <a:spcBef>
                <a:spcPts val="0"/>
              </a:spcBef>
              <a:spcAft>
                <a:spcPts val="0"/>
              </a:spcAft>
              <a:buNone/>
            </a:pPr>
            <a:r>
              <a:rPr lang="en"/>
              <a:t>Two main methods applied here. They are:</a:t>
            </a:r>
            <a:endParaRPr/>
          </a:p>
          <a:p>
            <a:pPr indent="0" lvl="0" marL="0">
              <a:spcBef>
                <a:spcPts val="0"/>
              </a:spcBef>
              <a:spcAft>
                <a:spcPts val="0"/>
              </a:spcAft>
              <a:buNone/>
            </a:pPr>
            <a:r>
              <a:t/>
            </a:r>
            <a:endParaRPr/>
          </a:p>
          <a:p>
            <a:pPr indent="0" lvl="0" marL="0">
              <a:spcBef>
                <a:spcPts val="0"/>
              </a:spcBef>
              <a:spcAft>
                <a:spcPts val="0"/>
              </a:spcAft>
              <a:buNone/>
            </a:pPr>
            <a:r>
              <a:rPr lang="en"/>
              <a:t>Average Nearest Neighbor --  provide the spatial pattern, these information will be stored in a html report in local directory.</a:t>
            </a:r>
            <a:endParaRPr/>
          </a:p>
          <a:p>
            <a:pPr indent="0" lvl="0" marL="0">
              <a:spcBef>
                <a:spcPts val="0"/>
              </a:spcBef>
              <a:spcAft>
                <a:spcPts val="0"/>
              </a:spcAft>
              <a:buNone/>
            </a:pPr>
            <a:r>
              <a:t/>
            </a:r>
            <a:endParaRPr/>
          </a:p>
          <a:p>
            <a:pPr indent="0" lvl="0" marL="0">
              <a:spcBef>
                <a:spcPts val="0"/>
              </a:spcBef>
              <a:spcAft>
                <a:spcPts val="0"/>
              </a:spcAft>
              <a:buNone/>
            </a:pPr>
            <a:r>
              <a:rPr lang="en"/>
              <a:t>Optimized Hotspot analysis -- G-i star statistics         those features with high values but also surrounded by high value features, which are called hot spot.  </a:t>
            </a:r>
            <a:endParaRPr/>
          </a:p>
          <a:p>
            <a:pPr indent="0" lvl="0" marL="0">
              <a:spcBef>
                <a:spcPts val="0"/>
              </a:spcBef>
              <a:spcAft>
                <a:spcPts val="0"/>
              </a:spcAft>
              <a:buNone/>
            </a:pPr>
            <a:r>
              <a:rPr lang="en"/>
              <a:t>Raster density map and a fishnet map will be produced after the method.</a:t>
            </a:r>
            <a:endParaRPr/>
          </a:p>
          <a:p>
            <a:pPr indent="0" lvl="0" marL="0">
              <a:spcBef>
                <a:spcPts val="0"/>
              </a:spcBef>
              <a:spcAft>
                <a:spcPts val="0"/>
              </a:spcAft>
              <a:buNone/>
            </a:pPr>
            <a:r>
              <a:t/>
            </a:r>
            <a:endParaRPr/>
          </a:p>
          <a:p>
            <a:pPr indent="0" lvl="0" marL="0">
              <a:spcBef>
                <a:spcPts val="0"/>
              </a:spcBef>
              <a:spcAft>
                <a:spcPts val="0"/>
              </a:spcAft>
              <a:buNone/>
            </a:pPr>
            <a:r>
              <a:rPr lang="en"/>
              <a:t>After filtering, intersecting with base map we could know where have a good coverage of facilities and where do not.</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Shape 26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62" name="Shape 2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Shape 26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69" name="Shape 2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result of average nearest neighbor is as a html report. We could find out the significance level, z-score and p-value in it.</a:t>
            </a:r>
            <a:endParaRPr/>
          </a:p>
          <a:p>
            <a:pPr indent="0" lvl="0" marL="0">
              <a:spcBef>
                <a:spcPts val="0"/>
              </a:spcBef>
              <a:spcAft>
                <a:spcPts val="0"/>
              </a:spcAft>
              <a:buNone/>
            </a:pPr>
            <a:r>
              <a:rPr lang="en"/>
              <a:t>We found that almost all facilities are clustered except sports ground and country parks. Sports ground is random. </a:t>
            </a:r>
            <a:endParaRPr/>
          </a:p>
          <a:p>
            <a:pPr indent="0" lvl="0" marL="0">
              <a:spcBef>
                <a:spcPts val="0"/>
              </a:spcBef>
              <a:spcAft>
                <a:spcPts val="0"/>
              </a:spcAft>
              <a:buNone/>
            </a:pPr>
            <a:r>
              <a:rPr lang="en"/>
              <a:t>////While in country park feature class, there in only less than 20 features which is too few to do analysis.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 also met such problem in hot spot analysis. The statistics requires at least 60 features in one feature class to conduct the calculation. Only four types of facilities satisfy the requirement. Others, in this method, we merged them into one feature class to do calculation. We would use some other statistical method to analyze those cannot use this method in next part.///</a:t>
            </a:r>
            <a:endParaRPr/>
          </a:p>
          <a:p>
            <a:pPr indent="0" lvl="0" marL="0">
              <a:spcBef>
                <a:spcPts val="0"/>
              </a:spcBef>
              <a:spcAft>
                <a:spcPts val="0"/>
              </a:spcAft>
              <a:buNone/>
            </a:pPr>
            <a:r>
              <a:t/>
            </a:r>
            <a:endParaRPr/>
          </a:p>
          <a:p>
            <a:pPr indent="0" lvl="0" marL="0">
              <a:spcBef>
                <a:spcPts val="0"/>
              </a:spcBef>
              <a:spcAft>
                <a:spcPts val="0"/>
              </a:spcAft>
              <a:buNone/>
            </a:pPr>
            <a:r>
              <a:rPr lang="en"/>
              <a:t>Here because of time limitation, the visualization is using all facilities to show the sports facility spatial distribution. You could find each facility </a:t>
            </a:r>
            <a:r>
              <a:rPr lang="en"/>
              <a:t>visualizations</a:t>
            </a:r>
            <a:r>
              <a:rPr lang="en"/>
              <a:t> in appendix.</a:t>
            </a:r>
            <a:endParaRPr/>
          </a:p>
          <a:p>
            <a:pPr indent="0" lvl="0" marL="0">
              <a:spcBef>
                <a:spcPts val="0"/>
              </a:spcBef>
              <a:spcAft>
                <a:spcPts val="0"/>
              </a:spcAft>
              <a:buNone/>
            </a:pPr>
            <a:r>
              <a:rPr lang="en"/>
              <a:t>This is the fishnet map for hot and cool spot. The darkness of red from -3 to 3 showing the significance level. +-3 means 99% </a:t>
            </a:r>
            <a:r>
              <a:rPr lang="en"/>
              <a:t>significance</a:t>
            </a:r>
            <a:r>
              <a:rPr lang="en"/>
              <a:t>. 0 means no significance.</a:t>
            </a:r>
            <a:endParaRPr/>
          </a:p>
          <a:p>
            <a:pPr indent="0" lvl="0" marL="0">
              <a:spcBef>
                <a:spcPts val="0"/>
              </a:spcBef>
              <a:spcAft>
                <a:spcPts val="0"/>
              </a:spcAft>
              <a:buNone/>
            </a:pPr>
            <a:r>
              <a:rPr lang="en"/>
              <a:t>So we select 95% and 99% significant hot and cool spot areas join with districts. And find out …..</a:t>
            </a:r>
            <a:endParaRPr/>
          </a:p>
          <a:p>
            <a:pPr indent="0" lvl="0" marL="0">
              <a:spcBef>
                <a:spcPts val="0"/>
              </a:spcBef>
              <a:spcAft>
                <a:spcPts val="0"/>
              </a:spcAft>
              <a:buNone/>
            </a:pPr>
            <a:r>
              <a:t/>
            </a:r>
            <a:endParaRPr/>
          </a:p>
          <a:p>
            <a:pPr indent="0" lvl="0" marL="0">
              <a:spcBef>
                <a:spcPts val="0"/>
              </a:spcBef>
              <a:spcAft>
                <a:spcPts val="0"/>
              </a:spcAft>
              <a:buNone/>
            </a:pPr>
            <a:r>
              <a:rPr lang="en"/>
              <a:t>But fishnet square is quite large, we would use density surface to do detailed analysis related to area</a:t>
            </a:r>
            <a:endParaRPr/>
          </a:p>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Shape 30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309" name="Shape 3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Another type of output of Optimized hotspot analysis is raster density map. The darker the green color is, the higher density of the facilities. To get the precise area of higher density and lower density places,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Shape 3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5" name="Shape 31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 slice the raster surface and use raster condition to get top 3 levels and bottom 2 levels density areas.</a:t>
            </a:r>
            <a:endParaRPr/>
          </a:p>
          <a:p>
            <a:pPr indent="0" lvl="0" marL="0">
              <a:spcBef>
                <a:spcPts val="0"/>
              </a:spcBef>
              <a:spcAft>
                <a:spcPts val="0"/>
              </a:spcAft>
              <a:buNone/>
            </a:pPr>
            <a:r>
              <a:t/>
            </a:r>
            <a:endParaRPr/>
          </a:p>
          <a:p>
            <a:pPr indent="0" lvl="0" marL="0">
              <a:spcBef>
                <a:spcPts val="0"/>
              </a:spcBef>
              <a:spcAft>
                <a:spcPts val="0"/>
              </a:spcAft>
              <a:buNone/>
            </a:pPr>
            <a:r>
              <a:rPr lang="en"/>
              <a:t>The advantage of the method is that we can get the precise hot &amp; cool spot area that falls in different districts. The radar map shows the percentage of different districts.</a:t>
            </a:r>
            <a:endParaRPr/>
          </a:p>
          <a:p>
            <a:pPr indent="0" lvl="0" marL="0">
              <a:spcBef>
                <a:spcPts val="0"/>
              </a:spcBef>
              <a:spcAft>
                <a:spcPts val="0"/>
              </a:spcAft>
              <a:buNone/>
            </a:pPr>
            <a:r>
              <a:t/>
            </a:r>
            <a:endParaRPr/>
          </a:p>
          <a:p>
            <a:pPr indent="0" lvl="0" marL="0">
              <a:spcBef>
                <a:spcPts val="0"/>
              </a:spcBef>
              <a:spcAft>
                <a:spcPts val="0"/>
              </a:spcAft>
              <a:buNone/>
            </a:pPr>
            <a:r>
              <a:rPr lang="en"/>
              <a:t>Then we find, most of hot spot area is in Kowloon and Yau Tsim Mong. while most of cool spot area is in Islands, Tai Po…</a:t>
            </a:r>
            <a:endParaRPr/>
          </a:p>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Shape 3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4" name="Shape 3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Shape 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8" name="Shape 3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Shape 3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7" name="Shape 3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Shape 36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369" name="Shape 3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Shape 3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2" name="Shape 3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Shape 3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8" name="Shape 38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Shape 40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402" name="Shape 4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Shape 41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413" name="Shape 4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Shape 43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431" name="Shape 43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8" name="Shape 438"/>
        <p:cNvGrpSpPr/>
        <p:nvPr/>
      </p:nvGrpSpPr>
      <p:grpSpPr>
        <a:xfrm>
          <a:off x="0" y="0"/>
          <a:ext cx="0" cy="0"/>
          <a:chOff x="0" y="0"/>
          <a:chExt cx="0" cy="0"/>
        </a:xfrm>
      </p:grpSpPr>
      <p:sp>
        <p:nvSpPr>
          <p:cNvPr id="439" name="Shape 4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0" name="Shape 4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Shape 19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98" name="Shape 1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asadf</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Shape 20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04" name="Shape 2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source data is organized in this way: </a:t>
            </a:r>
            <a:endParaRPr/>
          </a:p>
          <a:p>
            <a:pPr indent="0" lvl="0" marL="0">
              <a:spcBef>
                <a:spcPts val="0"/>
              </a:spcBef>
              <a:spcAft>
                <a:spcPts val="0"/>
              </a:spcAft>
              <a:buNone/>
            </a:pPr>
            <a:r>
              <a:rPr lang="en"/>
              <a:t>Hk administrative district map as base map</a:t>
            </a:r>
            <a:endParaRPr/>
          </a:p>
          <a:p>
            <a:pPr indent="0" lvl="0" marL="0">
              <a:spcBef>
                <a:spcPts val="0"/>
              </a:spcBef>
              <a:spcAft>
                <a:spcPts val="0"/>
              </a:spcAft>
              <a:buNone/>
            </a:pPr>
            <a:r>
              <a:t/>
            </a:r>
            <a:endParaRPr/>
          </a:p>
          <a:p>
            <a:pPr indent="0" lvl="0" marL="0">
              <a:spcBef>
                <a:spcPts val="0"/>
              </a:spcBef>
              <a:spcAft>
                <a:spcPts val="0"/>
              </a:spcAft>
              <a:buNone/>
            </a:pPr>
            <a:r>
              <a:rPr lang="en"/>
              <a:t>Analysis data: </a:t>
            </a:r>
            <a:endParaRPr/>
          </a:p>
          <a:p>
            <a:pPr indent="0" lvl="0" marL="0">
              <a:spcBef>
                <a:spcPts val="0"/>
              </a:spcBef>
              <a:spcAft>
                <a:spcPts val="0"/>
              </a:spcAft>
              <a:buNone/>
            </a:pPr>
            <a:r>
              <a:rPr lang="en"/>
              <a:t>Sports / outdoor facilities as .csv </a:t>
            </a:r>
            <a:endParaRPr/>
          </a:p>
          <a:p>
            <a:pPr indent="0" lvl="0" marL="0">
              <a:spcBef>
                <a:spcPts val="0"/>
              </a:spcBef>
              <a:spcAft>
                <a:spcPts val="0"/>
              </a:spcAft>
              <a:buNone/>
            </a:pPr>
            <a:r>
              <a:rPr lang="en"/>
              <a:t>Hk highways → road network to do transportation accessibility</a:t>
            </a:r>
            <a:endParaRPr/>
          </a:p>
          <a:p>
            <a:pPr indent="0" lvl="0" marL="0">
              <a:spcBef>
                <a:spcPts val="0"/>
              </a:spcBef>
              <a:spcAft>
                <a:spcPts val="0"/>
              </a:spcAft>
              <a:buNone/>
            </a:pPr>
            <a:r>
              <a:rPr lang="en"/>
              <a:t>Hk census → provide population growth rate</a:t>
            </a:r>
            <a:endParaRPr/>
          </a:p>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So we come to data pre-process or other words, data cleaning part</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rPr lang="en"/>
              <a:t>Basemap shapefile → coordinate conversion, copy into feature class in geodb, delete redundant fields, join 3 year population</a:t>
            </a:r>
            <a:endParaRPr/>
          </a:p>
          <a:p>
            <a:pPr indent="0" lvl="0" marL="0">
              <a:spcBef>
                <a:spcPts val="0"/>
              </a:spcBef>
              <a:spcAft>
                <a:spcPts val="0"/>
              </a:spcAft>
              <a:buNone/>
            </a:pPr>
            <a:r>
              <a:t/>
            </a:r>
            <a:endParaRPr/>
          </a:p>
          <a:p>
            <a:pPr indent="0" lvl="0" marL="0">
              <a:spcBef>
                <a:spcPts val="0"/>
              </a:spcBef>
              <a:spcAft>
                <a:spcPts val="0"/>
              </a:spcAft>
              <a:buNone/>
            </a:pPr>
            <a:r>
              <a:rPr lang="en"/>
              <a:t>Sports facility → only required fields remained, lon/lat from dd-mm-ss to dd, same format and save in txt, convenient to read files in individual part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Shape 2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0" name="Shape 2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Till now, we have prepared the feature class well to start the analysis. Let’s unleash the power of python!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Shape 22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25" name="Shape 22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 have four aspects for researching hong kong sports facilities.</a:t>
            </a:r>
            <a:endParaRPr/>
          </a:p>
          <a:p>
            <a:pPr indent="0" lvl="0" marL="0">
              <a:spcBef>
                <a:spcPts val="0"/>
              </a:spcBef>
              <a:spcAft>
                <a:spcPts val="0"/>
              </a:spcAft>
              <a:buNone/>
            </a:pPr>
            <a:r>
              <a:t/>
            </a:r>
            <a:endParaRPr/>
          </a:p>
          <a:p>
            <a:pPr indent="0" lvl="0" marL="0">
              <a:spcBef>
                <a:spcPts val="0"/>
              </a:spcBef>
              <a:spcAft>
                <a:spcPts val="0"/>
              </a:spcAft>
              <a:buNone/>
            </a:pPr>
            <a:r>
              <a:rPr lang="en"/>
              <a:t>First is the overall spatial distribution. Spatial pattern will be analyzed. Maps to show where have a good or bad coverage</a:t>
            </a:r>
            <a:endParaRPr/>
          </a:p>
          <a:p>
            <a:pPr indent="0" lvl="0" marL="0">
              <a:spcBef>
                <a:spcPts val="0"/>
              </a:spcBef>
              <a:spcAft>
                <a:spcPts val="0"/>
              </a:spcAft>
              <a:buNone/>
            </a:pPr>
            <a:r>
              <a:t/>
            </a:r>
            <a:endParaRPr/>
          </a:p>
          <a:p>
            <a:pPr indent="0" lvl="0" marL="0">
              <a:spcBef>
                <a:spcPts val="0"/>
              </a:spcBef>
              <a:spcAft>
                <a:spcPts val="0"/>
              </a:spcAft>
              <a:buNone/>
            </a:pPr>
            <a:r>
              <a:rPr lang="en"/>
              <a:t>Then we will do precise and more detailed analysis to know the facility coverage in each district. That means we will research in each district how different types of facilities are distributed.</a:t>
            </a:r>
            <a:endParaRPr/>
          </a:p>
          <a:p>
            <a:pPr indent="0" lvl="0" marL="0">
              <a:spcBef>
                <a:spcPts val="0"/>
              </a:spcBef>
              <a:spcAft>
                <a:spcPts val="0"/>
              </a:spcAft>
              <a:buNone/>
            </a:pPr>
            <a:r>
              <a:t/>
            </a:r>
            <a:endParaRPr/>
          </a:p>
          <a:p>
            <a:pPr indent="0" lvl="0" marL="0">
              <a:spcBef>
                <a:spcPts val="0"/>
              </a:spcBef>
              <a:spcAft>
                <a:spcPts val="0"/>
              </a:spcAft>
              <a:buNone/>
            </a:pPr>
            <a:r>
              <a:rPr lang="en"/>
              <a:t>Buffer analysis would select the area ….</a:t>
            </a:r>
            <a:endParaRPr/>
          </a:p>
          <a:p>
            <a:pPr indent="0" lvl="0" marL="0">
              <a:spcBef>
                <a:spcPts val="0"/>
              </a:spcBef>
              <a:spcAft>
                <a:spcPts val="0"/>
              </a:spcAft>
              <a:buNone/>
            </a:pPr>
            <a:r>
              <a:t/>
            </a:r>
            <a:endParaRPr/>
          </a:p>
          <a:p>
            <a:pPr indent="0" lvl="0" marL="0">
              <a:spcBef>
                <a:spcPts val="0"/>
              </a:spcBef>
              <a:spcAft>
                <a:spcPts val="0"/>
              </a:spcAft>
              <a:buNone/>
            </a:pPr>
            <a:r>
              <a:rPr lang="en"/>
              <a:t>From buffer analysis, we could know facilities in walk-in distance. But hk is really convenient in transportation, we also want to know the convenient area around highways that we can go there by private car or public transportation.</a:t>
            </a:r>
            <a:endParaRPr/>
          </a:p>
          <a:p>
            <a:pPr indent="0" lvl="0" marL="0">
              <a:spcBef>
                <a:spcPts val="0"/>
              </a:spcBef>
              <a:spcAft>
                <a:spcPts val="0"/>
              </a:spcAft>
              <a:buNone/>
            </a:pPr>
            <a:r>
              <a:t/>
            </a:r>
            <a:endParaRPr/>
          </a:p>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 Id="rId6" Type="http://schemas.openxmlformats.org/officeDocument/2006/relationships/hyperlink" Target="#slide=id.g36f8318814_0_167"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 Id="rId6" Type="http://schemas.openxmlformats.org/officeDocument/2006/relationships/hyperlink" Target="#slide=id.g36f8318814_0_167"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36f8318814_0_167" TargetMode="External"/><Relationship Id="rId3" Type="http://schemas.openxmlformats.org/officeDocument/2006/relationships/hyperlink" Target="#slide=id.g36f8318814_0_167" TargetMode="External"/><Relationship Id="rId4" Type="http://schemas.openxmlformats.org/officeDocument/2006/relationships/hyperlink" Target="#slide=id.g36f8318814_0_167" TargetMode="External"/><Relationship Id="rId5" Type="http://schemas.openxmlformats.org/officeDocument/2006/relationships/hyperlink" Target="#slide=id.g36f8318814_0_167"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Shape 10"/>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Shape 11"/>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2" name="Shape 12"/>
          <p:cNvGrpSpPr/>
          <p:nvPr/>
        </p:nvGrpSpPr>
        <p:grpSpPr>
          <a:xfrm>
            <a:off x="830392" y="1191256"/>
            <a:ext cx="745763" cy="45826"/>
            <a:chOff x="4580561" y="2589004"/>
            <a:chExt cx="1064464" cy="25200"/>
          </a:xfrm>
        </p:grpSpPr>
        <p:sp>
          <p:nvSpPr>
            <p:cNvPr id="13" name="Shape 1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 name="Shape 15"/>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Shape 16"/>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Shape 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
        <p:nvSpPr>
          <p:cNvPr id="18" name="Shape 18"/>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600">
                <a:latin typeface="Raleway"/>
                <a:ea typeface="Raleway"/>
                <a:cs typeface="Raleway"/>
                <a:sym typeface="Raleway"/>
              </a:rPr>
              <a:t>Confidential</a:t>
            </a:r>
            <a:endParaRPr b="1" sz="600">
              <a:latin typeface="Raleway"/>
              <a:ea typeface="Raleway"/>
              <a:cs typeface="Raleway"/>
              <a:sym typeface="Raleway"/>
            </a:endParaRPr>
          </a:p>
        </p:txBody>
      </p:sp>
      <p:sp>
        <p:nvSpPr>
          <p:cNvPr id="19" name="Shape 19"/>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600">
                <a:latin typeface="Raleway"/>
                <a:ea typeface="Raleway"/>
                <a:cs typeface="Raleway"/>
                <a:sym typeface="Raleway"/>
              </a:rPr>
              <a:t>Customized for </a:t>
            </a:r>
            <a:r>
              <a:rPr b="1" lang="en" sz="600">
                <a:latin typeface="Raleway"/>
                <a:ea typeface="Raleway"/>
                <a:cs typeface="Raleway"/>
                <a:sym typeface="Raleway"/>
              </a:rPr>
              <a:t>Lorem Ipsum LLC</a:t>
            </a:r>
            <a:endParaRPr sz="600">
              <a:latin typeface="Raleway"/>
              <a:ea typeface="Raleway"/>
              <a:cs typeface="Raleway"/>
              <a:sym typeface="Raleway"/>
            </a:endParaRPr>
          </a:p>
        </p:txBody>
      </p:sp>
      <p:sp>
        <p:nvSpPr>
          <p:cNvPr id="20" name="Shape 20"/>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Shape 110"/>
          <p:cNvGrpSpPr/>
          <p:nvPr/>
        </p:nvGrpSpPr>
        <p:grpSpPr>
          <a:xfrm>
            <a:off x="830392" y="4169130"/>
            <a:ext cx="745763" cy="45826"/>
            <a:chOff x="4580561" y="2589004"/>
            <a:chExt cx="1064464" cy="25200"/>
          </a:xfrm>
        </p:grpSpPr>
        <p:sp>
          <p:nvSpPr>
            <p:cNvPr id="111" name="Shape 1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3" name="Shape 113"/>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Shape 1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115" name="Shape 115">
            <a:hlinkClick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16" name="Shape 116">
            <a:hlinkClick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Shape 117">
            <a:hlinkClick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Shape 118">
            <a:hlinkClick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Shape 120"/>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21" name="Shape 121"/>
          <p:cNvGrpSpPr/>
          <p:nvPr/>
        </p:nvGrpSpPr>
        <p:grpSpPr>
          <a:xfrm>
            <a:off x="830392" y="1191256"/>
            <a:ext cx="745763" cy="45826"/>
            <a:chOff x="4580561" y="2589004"/>
            <a:chExt cx="1064464" cy="25200"/>
          </a:xfrm>
        </p:grpSpPr>
        <p:sp>
          <p:nvSpPr>
            <p:cNvPr id="122" name="Shape 1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4" name="Shape 124"/>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Shape 125"/>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Shape 126"/>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Shape 12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
        <p:nvSpPr>
          <p:cNvPr id="128" name="Shape 128">
            <a:hlinkClick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29" name="Shape 129">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Shape 130">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Shape 131">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Shape 133"/>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34" name="Shape 13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
        <p:nvSpPr>
          <p:cNvPr id="135" name="Shape 135">
            <a:hlinkClick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36" name="Shape 136">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Shape 137">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Shape 138">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Shape 140"/>
          <p:cNvGrpSpPr/>
          <p:nvPr/>
        </p:nvGrpSpPr>
        <p:grpSpPr>
          <a:xfrm>
            <a:off x="830392" y="4169130"/>
            <a:ext cx="745763" cy="45826"/>
            <a:chOff x="4580561" y="2589004"/>
            <a:chExt cx="1064464" cy="25200"/>
          </a:xfrm>
        </p:grpSpPr>
        <p:sp>
          <p:nvSpPr>
            <p:cNvPr id="141" name="Shape 14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3" name="Shape 143"/>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Shape 144"/>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Shape 14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146" name="Shape 146">
            <a:hlinkClick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47" name="Shape 147">
            <a:hlinkClick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Shape 148">
            <a:hlinkClick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Shape 149">
            <a:hlinkClick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Shape 15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
        <p:nvSpPr>
          <p:cNvPr id="152" name="Shape 152">
            <a:hlinkClick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53" name="Shape 153">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Shape 154">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Shape 155">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Shape 157"/>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Shape 15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159" name="Shape 159"/>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Shape 160"/>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600">
                <a:solidFill>
                  <a:srgbClr val="FFFFFF"/>
                </a:solidFill>
                <a:latin typeface="Raleway"/>
                <a:ea typeface="Raleway"/>
                <a:cs typeface="Raleway"/>
                <a:sym typeface="Raleway"/>
              </a:rPr>
              <a:t>Customized for </a:t>
            </a:r>
            <a:r>
              <a:rPr b="1" lang="en"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Shape 161"/>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Shape 163"/>
          <p:cNvGrpSpPr/>
          <p:nvPr/>
        </p:nvGrpSpPr>
        <p:grpSpPr>
          <a:xfrm>
            <a:off x="830392" y="1191256"/>
            <a:ext cx="745763" cy="45826"/>
            <a:chOff x="4580561" y="2589004"/>
            <a:chExt cx="1064464" cy="25200"/>
          </a:xfrm>
        </p:grpSpPr>
        <p:sp>
          <p:nvSpPr>
            <p:cNvPr id="164" name="Shape 16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5" name="Shape 16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6" name="Shape 166"/>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Shape 16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168" name="Shape 168">
            <a:hlinkClick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69" name="Shape 169">
            <a:hlinkClick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Shape 170">
            <a:hlinkClick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Shape 171">
            <a:hlinkClick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Shape 2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Shape 2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4" name="Shape 24"/>
          <p:cNvGrpSpPr/>
          <p:nvPr/>
        </p:nvGrpSpPr>
        <p:grpSpPr>
          <a:xfrm>
            <a:off x="830392" y="1191256"/>
            <a:ext cx="745763" cy="45826"/>
            <a:chOff x="4580561" y="2589004"/>
            <a:chExt cx="1064464" cy="25200"/>
          </a:xfrm>
        </p:grpSpPr>
        <p:sp>
          <p:nvSpPr>
            <p:cNvPr id="25" name="Shape 2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7" name="Shape 27"/>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Shape 28"/>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Shape 2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30" name="Shape 30">
            <a:hlinkClick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1" name="Shape 31">
            <a:hlinkClick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Shape 32">
            <a:hlinkClick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Shape 33">
            <a:hlinkClick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Shape 35"/>
          <p:cNvGrpSpPr/>
          <p:nvPr/>
        </p:nvGrpSpPr>
        <p:grpSpPr>
          <a:xfrm>
            <a:off x="830392" y="1191256"/>
            <a:ext cx="745763" cy="45826"/>
            <a:chOff x="4580561" y="2589004"/>
            <a:chExt cx="1064464" cy="25200"/>
          </a:xfrm>
        </p:grpSpPr>
        <p:sp>
          <p:nvSpPr>
            <p:cNvPr id="36" name="Shape 3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8" name="Shape 38"/>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Shape 3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40" name="Shape 40">
            <a:hlinkClick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1" name="Shape 41">
            <a:hlinkClick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Shape 42">
            <a:hlinkClick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Shape 43">
            <a:hlinkClick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Shape 4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46" name="Shape 46"/>
          <p:cNvGrpSpPr/>
          <p:nvPr/>
        </p:nvGrpSpPr>
        <p:grpSpPr>
          <a:xfrm>
            <a:off x="830392" y="1191256"/>
            <a:ext cx="745763" cy="45826"/>
            <a:chOff x="4580561" y="2589004"/>
            <a:chExt cx="1064464" cy="25200"/>
          </a:xfrm>
        </p:grpSpPr>
        <p:sp>
          <p:nvSpPr>
            <p:cNvPr id="47" name="Shape 4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9" name="Shape 49"/>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Shape 50"/>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Shape 5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
        <p:nvSpPr>
          <p:cNvPr id="52" name="Shape 52">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53" name="Shape 53">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Shape 54">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Shape 55">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Shape 5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59" name="Shape 59">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60" name="Shape 60">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Shape 61">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Shape 62">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Shape 63"/>
          <p:cNvSpPr txBox="1"/>
          <p:nvPr>
            <p:ph idx="1" type="body"/>
          </p:nvPr>
        </p:nvSpPr>
        <p:spPr>
          <a:xfrm>
            <a:off x="729450" y="1068650"/>
            <a:ext cx="7688700" cy="10344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Shape 65"/>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Shape 6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a:spcBef>
                <a:spcPts val="0"/>
              </a:spcBef>
              <a:spcAft>
                <a:spcPts val="0"/>
              </a:spcAft>
              <a:buNone/>
            </a:pPr>
            <a:fld id="{00000000-1234-1234-1234-123412341234}" type="slidenum">
              <a:rPr lang="en"/>
              <a:t>‹#›</a:t>
            </a:fld>
            <a:endParaRPr/>
          </a:p>
        </p:txBody>
      </p:sp>
      <p:sp>
        <p:nvSpPr>
          <p:cNvPr id="68" name="Shape 68">
            <a:hlinkClick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69" name="Shape 69">
            <a:hlinkClick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Shape 70">
            <a:hlinkClick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Shape 71">
            <a:hlinkClick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Shape 72"/>
          <p:cNvSpPr txBox="1"/>
          <p:nvPr>
            <p:ph type="title"/>
          </p:nvPr>
        </p:nvSpPr>
        <p:spPr>
          <a:xfrm>
            <a:off x="729450" y="2056375"/>
            <a:ext cx="58875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Shape 7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5" name="Shape 75"/>
          <p:cNvGrpSpPr/>
          <p:nvPr/>
        </p:nvGrpSpPr>
        <p:grpSpPr>
          <a:xfrm>
            <a:off x="830392" y="1191256"/>
            <a:ext cx="745763" cy="45826"/>
            <a:chOff x="4580561" y="2589004"/>
            <a:chExt cx="1064464" cy="25200"/>
          </a:xfrm>
        </p:grpSpPr>
        <p:sp>
          <p:nvSpPr>
            <p:cNvPr id="76" name="Shape 7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8" name="Shape 7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Shape 79"/>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Shape 80"/>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Shape 8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
        <p:nvSpPr>
          <p:cNvPr id="82" name="Shape 82">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83" name="Shape 83">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Shape 84">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Shape 85">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Shape 8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88" name="Shape 88"/>
          <p:cNvGrpSpPr/>
          <p:nvPr/>
        </p:nvGrpSpPr>
        <p:grpSpPr>
          <a:xfrm>
            <a:off x="830392" y="1191256"/>
            <a:ext cx="745763" cy="45826"/>
            <a:chOff x="4580561" y="2589004"/>
            <a:chExt cx="1064464" cy="25200"/>
          </a:xfrm>
        </p:grpSpPr>
        <p:sp>
          <p:nvSpPr>
            <p:cNvPr id="89" name="Shape 8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 name="Shape 9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1" name="Shape 91"/>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Shape 9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
        <p:nvSpPr>
          <p:cNvPr id="93" name="Shape 93">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94" name="Shape 94">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Shape 95">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Shape 96">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Shape 9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9" name="Shape 99"/>
          <p:cNvGrpSpPr/>
          <p:nvPr/>
        </p:nvGrpSpPr>
        <p:grpSpPr>
          <a:xfrm>
            <a:off x="830392" y="1191256"/>
            <a:ext cx="745763" cy="45826"/>
            <a:chOff x="4580561" y="2589004"/>
            <a:chExt cx="1064464" cy="25200"/>
          </a:xfrm>
        </p:grpSpPr>
        <p:sp>
          <p:nvSpPr>
            <p:cNvPr id="100" name="Shape 10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2" name="Shape 102"/>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Shape 103"/>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Shape 10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
        <p:nvSpPr>
          <p:cNvPr id="105" name="Shape 105">
            <a:hlinkClick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06" name="Shape 106">
            <a:hlinkClick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Shape 107">
            <a:hlinkClick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Shape 108">
            <a:hlinkClick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Shape 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6.png"/><Relationship Id="rId5"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0.png"/><Relationship Id="rId6"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15.png"/><Relationship Id="rId6" Type="http://schemas.openxmlformats.org/officeDocument/2006/relationships/image" Target="../media/image31.png"/><Relationship Id="rId7"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37.png"/><Relationship Id="rId4" Type="http://schemas.openxmlformats.org/officeDocument/2006/relationships/image" Target="../media/image27.png"/><Relationship Id="rId9" Type="http://schemas.openxmlformats.org/officeDocument/2006/relationships/image" Target="../media/image26.png"/><Relationship Id="rId5" Type="http://schemas.openxmlformats.org/officeDocument/2006/relationships/image" Target="../media/image36.png"/><Relationship Id="rId6" Type="http://schemas.openxmlformats.org/officeDocument/2006/relationships/image" Target="../media/image30.png"/><Relationship Id="rId7" Type="http://schemas.openxmlformats.org/officeDocument/2006/relationships/image" Target="../media/image38.png"/><Relationship Id="rId8"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3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35.png"/><Relationship Id="rId4" Type="http://schemas.openxmlformats.org/officeDocument/2006/relationships/image" Target="../media/image32.png"/><Relationship Id="rId5"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9.png"/><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21.png"/><Relationship Id="rId4" Type="http://schemas.openxmlformats.org/officeDocument/2006/relationships/image" Target="../media/image20.png"/><Relationship Id="rId5"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Shape 176"/>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600"/>
              <a:t>Spatial distribution of sports facilities in Hong Kong</a:t>
            </a:r>
            <a:endParaRPr sz="3600"/>
          </a:p>
          <a:p>
            <a:pPr indent="0" lvl="0" marL="0">
              <a:spcBef>
                <a:spcPts val="0"/>
              </a:spcBef>
              <a:spcAft>
                <a:spcPts val="0"/>
              </a:spcAft>
              <a:buNone/>
            </a:pPr>
            <a:r>
              <a:t/>
            </a:r>
            <a:endParaRPr/>
          </a:p>
          <a:p>
            <a:pPr indent="0" lvl="0" marL="0">
              <a:spcBef>
                <a:spcPts val="0"/>
              </a:spcBef>
              <a:spcAft>
                <a:spcPts val="0"/>
              </a:spcAft>
              <a:buNone/>
            </a:pPr>
            <a:r>
              <a:t/>
            </a:r>
            <a:endParaRPr/>
          </a:p>
        </p:txBody>
      </p:sp>
      <p:sp>
        <p:nvSpPr>
          <p:cNvPr id="177" name="Shape 177"/>
          <p:cNvSpPr txBox="1"/>
          <p:nvPr>
            <p:ph idx="1" type="subTitle"/>
          </p:nvPr>
        </p:nvSpPr>
        <p:spPr>
          <a:xfrm>
            <a:off x="727952" y="2987150"/>
            <a:ext cx="7688100" cy="54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LSGI3431A System Customization &amp; Development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Shape 25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000"/>
              <a:t>Solution with Python - Spatial distribution</a:t>
            </a:r>
            <a:endParaRPr sz="3000"/>
          </a:p>
        </p:txBody>
      </p:sp>
      <p:pic>
        <p:nvPicPr>
          <p:cNvPr id="253" name="Shape 253"/>
          <p:cNvPicPr preferRelativeResize="0"/>
          <p:nvPr/>
        </p:nvPicPr>
        <p:blipFill rotWithShape="1">
          <a:blip r:embed="rId3">
            <a:alphaModFix/>
          </a:blip>
          <a:srcRect b="25172" l="0" r="11197" t="0"/>
          <a:stretch/>
        </p:blipFill>
        <p:spPr>
          <a:xfrm>
            <a:off x="1104850" y="3841425"/>
            <a:ext cx="1229000" cy="926575"/>
          </a:xfrm>
          <a:prstGeom prst="rect">
            <a:avLst/>
          </a:prstGeom>
          <a:noFill/>
          <a:ln>
            <a:noFill/>
          </a:ln>
        </p:spPr>
      </p:pic>
      <p:pic>
        <p:nvPicPr>
          <p:cNvPr id="254" name="Shape 254"/>
          <p:cNvPicPr preferRelativeResize="0"/>
          <p:nvPr/>
        </p:nvPicPr>
        <p:blipFill rotWithShape="1">
          <a:blip r:embed="rId4">
            <a:alphaModFix/>
          </a:blip>
          <a:srcRect b="50042" l="0" r="0" t="0"/>
          <a:stretch/>
        </p:blipFill>
        <p:spPr>
          <a:xfrm>
            <a:off x="547499" y="1230625"/>
            <a:ext cx="7896600" cy="2851216"/>
          </a:xfrm>
          <a:prstGeom prst="rect">
            <a:avLst/>
          </a:prstGeom>
          <a:noFill/>
          <a:ln>
            <a:noFill/>
          </a:ln>
        </p:spPr>
      </p:pic>
      <p:sp>
        <p:nvSpPr>
          <p:cNvPr id="255" name="Shape 255"/>
          <p:cNvSpPr/>
          <p:nvPr/>
        </p:nvSpPr>
        <p:spPr>
          <a:xfrm>
            <a:off x="2890000" y="4207550"/>
            <a:ext cx="975600" cy="621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 sz="1200"/>
              <a:t>Html report</a:t>
            </a:r>
            <a:endParaRPr sz="1200"/>
          </a:p>
        </p:txBody>
      </p:sp>
      <p:cxnSp>
        <p:nvCxnSpPr>
          <p:cNvPr id="256" name="Shape 256"/>
          <p:cNvCxnSpPr/>
          <p:nvPr/>
        </p:nvCxnSpPr>
        <p:spPr>
          <a:xfrm flipH="1" rot="10800000">
            <a:off x="2306500" y="4526175"/>
            <a:ext cx="583500" cy="4800"/>
          </a:xfrm>
          <a:prstGeom prst="straightConnector1">
            <a:avLst/>
          </a:prstGeom>
          <a:noFill/>
          <a:ln cap="flat" cmpd="sng" w="9525">
            <a:solidFill>
              <a:schemeClr val="dk2"/>
            </a:solidFill>
            <a:prstDash val="solid"/>
            <a:round/>
            <a:headEnd len="med" w="med" type="none"/>
            <a:tailEnd len="med" w="med" type="triangle"/>
          </a:ln>
        </p:spPr>
      </p:cxnSp>
      <p:sp>
        <p:nvSpPr>
          <p:cNvPr id="257" name="Shape 257"/>
          <p:cNvSpPr txBox="1"/>
          <p:nvPr>
            <p:ph type="title"/>
          </p:nvPr>
        </p:nvSpPr>
        <p:spPr>
          <a:xfrm>
            <a:off x="281100" y="434725"/>
            <a:ext cx="7688400" cy="670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Solution with Python - Spatial Distribution</a:t>
            </a:r>
            <a:endParaRPr/>
          </a:p>
        </p:txBody>
      </p:sp>
      <p:sp>
        <p:nvSpPr>
          <p:cNvPr id="258" name="Shape 258"/>
          <p:cNvSpPr txBox="1"/>
          <p:nvPr>
            <p:ph idx="4294967295" type="body"/>
          </p:nvPr>
        </p:nvSpPr>
        <p:spPr>
          <a:xfrm>
            <a:off x="3977225" y="4207550"/>
            <a:ext cx="3633300" cy="279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a:t>Average Nearest Neighbor: </a:t>
            </a:r>
            <a:r>
              <a:rPr b="1" lang="en" sz="1400">
                <a:solidFill>
                  <a:schemeClr val="accent3"/>
                </a:solidFill>
              </a:rPr>
              <a:t>Nearest Neighbor Index</a:t>
            </a:r>
            <a:r>
              <a:rPr lang="en" sz="1400"/>
              <a:t> -provides spatial pattern</a:t>
            </a:r>
            <a:endParaRPr sz="1400"/>
          </a:p>
          <a:p>
            <a:pPr indent="0" lvl="0" marL="0" rtl="0">
              <a:spcBef>
                <a:spcPts val="1600"/>
              </a:spcBef>
              <a:spcAft>
                <a:spcPts val="1600"/>
              </a:spcAft>
              <a:buNone/>
            </a:pPr>
            <a:r>
              <a:t/>
            </a:r>
            <a:endParaRPr sz="1600"/>
          </a:p>
        </p:txBody>
      </p:sp>
      <p:sp>
        <p:nvSpPr>
          <p:cNvPr id="259" name="Shape 259"/>
          <p:cNvSpPr txBox="1"/>
          <p:nvPr/>
        </p:nvSpPr>
        <p:spPr>
          <a:xfrm>
            <a:off x="4306175" y="997050"/>
            <a:ext cx="4754700" cy="856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a:solidFill>
                  <a:schemeClr val="accent1"/>
                </a:solidFill>
                <a:latin typeface="Lato"/>
                <a:ea typeface="Lato"/>
                <a:cs typeface="Lato"/>
                <a:sym typeface="Lato"/>
              </a:rPr>
              <a:t>Hotspot Analysis: creates a map of statistically significant hot and cold spots using the </a:t>
            </a:r>
            <a:r>
              <a:rPr b="1" lang="en">
                <a:solidFill>
                  <a:schemeClr val="accent3"/>
                </a:solidFill>
                <a:latin typeface="Lato"/>
                <a:ea typeface="Lato"/>
                <a:cs typeface="Lato"/>
                <a:sym typeface="Lato"/>
              </a:rPr>
              <a:t>Getis-Ord Gi* statistic</a:t>
            </a:r>
            <a:endParaRPr b="1">
              <a:solidFill>
                <a:schemeClr val="accent3"/>
              </a:solidFill>
              <a:latin typeface="Lato"/>
              <a:ea typeface="Lato"/>
              <a:cs typeface="Lato"/>
              <a:sym typeface="Lato"/>
            </a:endParaRPr>
          </a:p>
          <a:p>
            <a:pPr indent="0" lvl="0" marL="0">
              <a:spcBef>
                <a:spcPts val="160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Shape 264"/>
          <p:cNvSpPr txBox="1"/>
          <p:nvPr>
            <p:ph type="title"/>
          </p:nvPr>
        </p:nvSpPr>
        <p:spPr>
          <a:xfrm>
            <a:off x="290050" y="55240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Solution with Python - Coverage Analysis</a:t>
            </a:r>
            <a:endParaRPr/>
          </a:p>
        </p:txBody>
      </p:sp>
      <p:sp>
        <p:nvSpPr>
          <p:cNvPr id="265" name="Shape 265"/>
          <p:cNvSpPr txBox="1"/>
          <p:nvPr>
            <p:ph idx="1" type="body"/>
          </p:nvPr>
        </p:nvSpPr>
        <p:spPr>
          <a:xfrm>
            <a:off x="729450" y="40971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User can put district names in find_area to search coverage information of required districts </a:t>
            </a:r>
            <a:endParaRPr/>
          </a:p>
        </p:txBody>
      </p:sp>
      <p:pic>
        <p:nvPicPr>
          <p:cNvPr id="266" name="Shape 266"/>
          <p:cNvPicPr preferRelativeResize="0"/>
          <p:nvPr/>
        </p:nvPicPr>
        <p:blipFill>
          <a:blip r:embed="rId3">
            <a:alphaModFix/>
          </a:blip>
          <a:stretch>
            <a:fillRect/>
          </a:stretch>
        </p:blipFill>
        <p:spPr>
          <a:xfrm>
            <a:off x="777838" y="1339063"/>
            <a:ext cx="5438775" cy="2676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Shape 271"/>
          <p:cNvSpPr txBox="1"/>
          <p:nvPr>
            <p:ph type="title"/>
          </p:nvPr>
        </p:nvSpPr>
        <p:spPr>
          <a:xfrm>
            <a:off x="235500" y="562000"/>
            <a:ext cx="89529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Solution with Python- Buffer &amp; Accessibility Analysis </a:t>
            </a:r>
            <a:endParaRPr/>
          </a:p>
        </p:txBody>
      </p:sp>
      <p:pic>
        <p:nvPicPr>
          <p:cNvPr id="272" name="Shape 272"/>
          <p:cNvPicPr preferRelativeResize="0"/>
          <p:nvPr/>
        </p:nvPicPr>
        <p:blipFill>
          <a:blip r:embed="rId3">
            <a:alphaModFix/>
          </a:blip>
          <a:stretch>
            <a:fillRect/>
          </a:stretch>
        </p:blipFill>
        <p:spPr>
          <a:xfrm>
            <a:off x="1015800" y="1373250"/>
            <a:ext cx="5996074" cy="3610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Shape 277"/>
          <p:cNvSpPr txBox="1"/>
          <p:nvPr>
            <p:ph type="title"/>
          </p:nvPr>
        </p:nvSpPr>
        <p:spPr>
          <a:xfrm>
            <a:off x="219575" y="588850"/>
            <a:ext cx="40104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Python for Visualization</a:t>
            </a:r>
            <a:endParaRPr/>
          </a:p>
        </p:txBody>
      </p:sp>
      <p:sp>
        <p:nvSpPr>
          <p:cNvPr id="278" name="Shape 278"/>
          <p:cNvSpPr txBox="1"/>
          <p:nvPr>
            <p:ph idx="1" type="body"/>
          </p:nvPr>
        </p:nvSpPr>
        <p:spPr>
          <a:xfrm>
            <a:off x="3218750" y="3871625"/>
            <a:ext cx="3296700" cy="5352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Standardization:   Sum_col = ‘no’ </a:t>
            </a:r>
            <a:endParaRPr/>
          </a:p>
        </p:txBody>
      </p:sp>
      <p:pic>
        <p:nvPicPr>
          <p:cNvPr id="279" name="Shape 279"/>
          <p:cNvPicPr preferRelativeResize="0"/>
          <p:nvPr/>
        </p:nvPicPr>
        <p:blipFill>
          <a:blip r:embed="rId3">
            <a:alphaModFix/>
          </a:blip>
          <a:stretch>
            <a:fillRect/>
          </a:stretch>
        </p:blipFill>
        <p:spPr>
          <a:xfrm>
            <a:off x="2380375" y="1016750"/>
            <a:ext cx="4383250" cy="3022950"/>
          </a:xfrm>
          <a:prstGeom prst="rect">
            <a:avLst/>
          </a:prstGeom>
          <a:noFill/>
          <a:ln>
            <a:noFill/>
          </a:ln>
        </p:spPr>
      </p:pic>
      <p:pic>
        <p:nvPicPr>
          <p:cNvPr id="280" name="Shape 280"/>
          <p:cNvPicPr preferRelativeResize="0"/>
          <p:nvPr/>
        </p:nvPicPr>
        <p:blipFill>
          <a:blip r:embed="rId4">
            <a:alphaModFix/>
          </a:blip>
          <a:stretch>
            <a:fillRect/>
          </a:stretch>
        </p:blipFill>
        <p:spPr>
          <a:xfrm>
            <a:off x="135875" y="2295112"/>
            <a:ext cx="2764751" cy="2508401"/>
          </a:xfrm>
          <a:prstGeom prst="rect">
            <a:avLst/>
          </a:prstGeom>
          <a:noFill/>
          <a:ln>
            <a:noFill/>
          </a:ln>
        </p:spPr>
      </p:pic>
      <p:pic>
        <p:nvPicPr>
          <p:cNvPr id="281" name="Shape 281"/>
          <p:cNvPicPr preferRelativeResize="0"/>
          <p:nvPr/>
        </p:nvPicPr>
        <p:blipFill>
          <a:blip r:embed="rId5">
            <a:alphaModFix/>
          </a:blip>
          <a:stretch>
            <a:fillRect/>
          </a:stretch>
        </p:blipFill>
        <p:spPr>
          <a:xfrm>
            <a:off x="6319000" y="2184825"/>
            <a:ext cx="2728974" cy="27289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Shape 28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6000"/>
              <a:t>V</a:t>
            </a:r>
            <a:r>
              <a:rPr lang="en" sz="4800"/>
              <a:t>isualization</a:t>
            </a:r>
            <a:endParaRPr sz="4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Shape 291"/>
          <p:cNvSpPr txBox="1"/>
          <p:nvPr>
            <p:ph type="title"/>
          </p:nvPr>
        </p:nvSpPr>
        <p:spPr>
          <a:xfrm>
            <a:off x="338425" y="602375"/>
            <a:ext cx="4174800" cy="683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Average Nearest Neighbor</a:t>
            </a:r>
            <a:endParaRPr sz="2400"/>
          </a:p>
        </p:txBody>
      </p:sp>
      <p:sp>
        <p:nvSpPr>
          <p:cNvPr id="292" name="Shape 29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293" name="Shape 293"/>
          <p:cNvPicPr preferRelativeResize="0"/>
          <p:nvPr/>
        </p:nvPicPr>
        <p:blipFill>
          <a:blip r:embed="rId3">
            <a:alphaModFix/>
          </a:blip>
          <a:stretch>
            <a:fillRect/>
          </a:stretch>
        </p:blipFill>
        <p:spPr>
          <a:xfrm>
            <a:off x="4571500" y="233325"/>
            <a:ext cx="4439550" cy="4275700"/>
          </a:xfrm>
          <a:prstGeom prst="rect">
            <a:avLst/>
          </a:prstGeom>
          <a:noFill/>
          <a:ln>
            <a:noFill/>
          </a:ln>
        </p:spPr>
      </p:pic>
      <p:graphicFrame>
        <p:nvGraphicFramePr>
          <p:cNvPr id="294" name="Shape 294"/>
          <p:cNvGraphicFramePr/>
          <p:nvPr/>
        </p:nvGraphicFramePr>
        <p:xfrm>
          <a:off x="242763" y="1590975"/>
          <a:ext cx="3000000" cy="3000000"/>
        </p:xfrm>
        <a:graphic>
          <a:graphicData uri="http://schemas.openxmlformats.org/drawingml/2006/table">
            <a:tbl>
              <a:tblPr>
                <a:noFill/>
                <a:tableStyleId>{AF56F1A6-209D-471C-955B-AB82B525CCB4}</a:tableStyleId>
              </a:tblPr>
              <a:tblGrid>
                <a:gridCol w="1372850"/>
                <a:gridCol w="862325"/>
                <a:gridCol w="759225"/>
                <a:gridCol w="890500"/>
              </a:tblGrid>
              <a:tr h="510650">
                <a:tc>
                  <a:txBody>
                    <a:bodyPr>
                      <a:noAutofit/>
                    </a:bodyPr>
                    <a:lstStyle/>
                    <a:p>
                      <a:pPr indent="0" lvl="0" marL="0" rtl="0">
                        <a:spcBef>
                          <a:spcPts val="0"/>
                        </a:spcBef>
                        <a:spcAft>
                          <a:spcPts val="0"/>
                        </a:spcAft>
                        <a:buNone/>
                      </a:pPr>
                      <a:r>
                        <a:rPr b="1" lang="en" sz="1000">
                          <a:solidFill>
                            <a:srgbClr val="F3F3F3"/>
                          </a:solidFill>
                          <a:latin typeface="Lato"/>
                          <a:ea typeface="Lato"/>
                          <a:cs typeface="Lato"/>
                          <a:sym typeface="Lato"/>
                        </a:rPr>
                        <a:t>Facility name</a:t>
                      </a:r>
                      <a:endParaRPr b="1" sz="1000">
                        <a:solidFill>
                          <a:srgbClr val="F3F3F3"/>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noAutofit/>
                    </a:bodyPr>
                    <a:lstStyle/>
                    <a:p>
                      <a:pPr indent="0" lvl="0" marL="0" rtl="0">
                        <a:spcBef>
                          <a:spcPts val="0"/>
                        </a:spcBef>
                        <a:spcAft>
                          <a:spcPts val="0"/>
                        </a:spcAft>
                        <a:buNone/>
                      </a:pPr>
                      <a:r>
                        <a:rPr b="1" lang="en" sz="1000">
                          <a:solidFill>
                            <a:srgbClr val="F3F3F3"/>
                          </a:solidFill>
                          <a:latin typeface="Lato"/>
                          <a:ea typeface="Lato"/>
                          <a:cs typeface="Lato"/>
                          <a:sym typeface="Lato"/>
                        </a:rPr>
                        <a:t>B</a:t>
                      </a:r>
                      <a:r>
                        <a:rPr b="1" lang="en" sz="1000">
                          <a:solidFill>
                            <a:srgbClr val="F3F3F3"/>
                          </a:solidFill>
                          <a:latin typeface="Lato"/>
                          <a:ea typeface="Lato"/>
                          <a:cs typeface="Lato"/>
                          <a:sym typeface="Lato"/>
                        </a:rPr>
                        <a:t>asketball court</a:t>
                      </a:r>
                      <a:endParaRPr b="1" sz="1000">
                        <a:solidFill>
                          <a:srgbClr val="F3F3F3"/>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noAutofit/>
                    </a:bodyPr>
                    <a:lstStyle/>
                    <a:p>
                      <a:pPr indent="0" lvl="0" marL="0" rtl="0">
                        <a:spcBef>
                          <a:spcPts val="0"/>
                        </a:spcBef>
                        <a:spcAft>
                          <a:spcPts val="0"/>
                        </a:spcAft>
                        <a:buNone/>
                      </a:pPr>
                      <a:r>
                        <a:rPr b="1" lang="en" sz="1000">
                          <a:solidFill>
                            <a:srgbClr val="F3F3F3"/>
                          </a:solidFill>
                          <a:latin typeface="Lato"/>
                          <a:ea typeface="Lato"/>
                          <a:cs typeface="Lato"/>
                          <a:sym typeface="Lato"/>
                        </a:rPr>
                        <a:t>Fitness center</a:t>
                      </a:r>
                      <a:endParaRPr b="1" sz="1000">
                        <a:solidFill>
                          <a:srgbClr val="F3F3F3"/>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noAutofit/>
                    </a:bodyPr>
                    <a:lstStyle/>
                    <a:p>
                      <a:pPr indent="0" lvl="0" marL="0" rtl="0">
                        <a:spcBef>
                          <a:spcPts val="0"/>
                        </a:spcBef>
                        <a:spcAft>
                          <a:spcPts val="0"/>
                        </a:spcAft>
                        <a:buNone/>
                      </a:pPr>
                      <a:r>
                        <a:rPr b="1" lang="en" sz="1000">
                          <a:solidFill>
                            <a:srgbClr val="F3F3F3"/>
                          </a:solidFill>
                          <a:latin typeface="Lato"/>
                          <a:ea typeface="Lato"/>
                          <a:cs typeface="Lato"/>
                          <a:sym typeface="Lato"/>
                        </a:rPr>
                        <a:t>Badminton court</a:t>
                      </a:r>
                      <a:endParaRPr b="1" sz="1000">
                        <a:solidFill>
                          <a:srgbClr val="F3F3F3"/>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r h="381000">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Spatial distribution pattern</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clustered</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clustered</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clustered</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r>
              <a:tr h="396200">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Confidence level</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99</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99</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95</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r>
            </a:tbl>
          </a:graphicData>
        </a:graphic>
      </p:graphicFrame>
      <p:graphicFrame>
        <p:nvGraphicFramePr>
          <p:cNvPr id="295" name="Shape 295"/>
          <p:cNvGraphicFramePr/>
          <p:nvPr/>
        </p:nvGraphicFramePr>
        <p:xfrm>
          <a:off x="1615613" y="3505475"/>
          <a:ext cx="3000000" cy="3000000"/>
        </p:xfrm>
        <a:graphic>
          <a:graphicData uri="http://schemas.openxmlformats.org/drawingml/2006/table">
            <a:tbl>
              <a:tblPr>
                <a:noFill/>
                <a:tableStyleId>{AF56F1A6-209D-471C-955B-AB82B525CCB4}</a:tableStyleId>
              </a:tblPr>
              <a:tblGrid>
                <a:gridCol w="862325"/>
                <a:gridCol w="759225"/>
                <a:gridCol w="890500"/>
              </a:tblGrid>
              <a:tr h="510650">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Recreation facility</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Parks &amp; Gardens</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Sports ground</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r h="381000">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clustered</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clustered</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rPr b="1" lang="en" sz="1000">
                          <a:solidFill>
                            <a:schemeClr val="accent6"/>
                          </a:solidFill>
                          <a:latin typeface="Lato"/>
                          <a:ea typeface="Lato"/>
                          <a:cs typeface="Lato"/>
                          <a:sym typeface="Lato"/>
                        </a:rPr>
                        <a:t>random</a:t>
                      </a:r>
                      <a:endParaRPr b="1" sz="1000">
                        <a:solidFill>
                          <a:schemeClr val="accent6"/>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r>
              <a:tr h="396200">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95</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rPr b="1" lang="en" sz="1000">
                          <a:solidFill>
                            <a:srgbClr val="FFFFFF"/>
                          </a:solidFill>
                          <a:latin typeface="Lato"/>
                          <a:ea typeface="Lato"/>
                          <a:cs typeface="Lato"/>
                          <a:sym typeface="Lato"/>
                        </a:rPr>
                        <a:t>99</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c>
                  <a:txBody>
                    <a:bodyPr>
                      <a:noAutofit/>
                    </a:bodyPr>
                    <a:lstStyle/>
                    <a:p>
                      <a:pPr indent="0" lvl="0" marL="0" rtl="0">
                        <a:spcBef>
                          <a:spcPts val="0"/>
                        </a:spcBef>
                        <a:spcAft>
                          <a:spcPts val="0"/>
                        </a:spcAft>
                        <a:buNone/>
                      </a:pPr>
                      <a:r>
                        <a:t/>
                      </a:r>
                      <a:endParaRPr b="1" sz="1000">
                        <a:solidFill>
                          <a:srgbClr val="FFFFFF"/>
                        </a:solidFill>
                        <a:latin typeface="Lato"/>
                        <a:ea typeface="Lato"/>
                        <a:cs typeface="Lato"/>
                        <a:sym typeface="La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2C4C9"/>
                    </a:solidFill>
                  </a:tcPr>
                </a:tc>
              </a:tr>
            </a:tbl>
          </a:graphicData>
        </a:graphic>
      </p:graphicFrame>
      <p:sp>
        <p:nvSpPr>
          <p:cNvPr id="296" name="Shape 296"/>
          <p:cNvSpPr txBox="1"/>
          <p:nvPr/>
        </p:nvSpPr>
        <p:spPr>
          <a:xfrm>
            <a:off x="5132700" y="4613025"/>
            <a:ext cx="5251200" cy="612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000"/>
              <a:t>HTML Report of Average Nearest Neighbor for basketball court</a:t>
            </a:r>
            <a:endParaRPr sz="1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pic>
        <p:nvPicPr>
          <p:cNvPr id="301" name="Shape 301"/>
          <p:cNvPicPr preferRelativeResize="0"/>
          <p:nvPr/>
        </p:nvPicPr>
        <p:blipFill>
          <a:blip r:embed="rId3">
            <a:alphaModFix/>
          </a:blip>
          <a:stretch>
            <a:fillRect/>
          </a:stretch>
        </p:blipFill>
        <p:spPr>
          <a:xfrm>
            <a:off x="4080975" y="2638950"/>
            <a:ext cx="2982874" cy="2342950"/>
          </a:xfrm>
          <a:prstGeom prst="rect">
            <a:avLst/>
          </a:prstGeom>
          <a:noFill/>
          <a:ln>
            <a:noFill/>
          </a:ln>
        </p:spPr>
      </p:pic>
      <p:pic>
        <p:nvPicPr>
          <p:cNvPr id="302" name="Shape 302"/>
          <p:cNvPicPr preferRelativeResize="0"/>
          <p:nvPr/>
        </p:nvPicPr>
        <p:blipFill>
          <a:blip r:embed="rId4">
            <a:alphaModFix/>
          </a:blip>
          <a:stretch>
            <a:fillRect/>
          </a:stretch>
        </p:blipFill>
        <p:spPr>
          <a:xfrm>
            <a:off x="401750" y="1423163"/>
            <a:ext cx="3360150" cy="2099225"/>
          </a:xfrm>
          <a:prstGeom prst="rect">
            <a:avLst/>
          </a:prstGeom>
          <a:noFill/>
          <a:ln>
            <a:noFill/>
          </a:ln>
        </p:spPr>
      </p:pic>
      <p:pic>
        <p:nvPicPr>
          <p:cNvPr id="303" name="Shape 303"/>
          <p:cNvPicPr preferRelativeResize="0"/>
          <p:nvPr/>
        </p:nvPicPr>
        <p:blipFill>
          <a:blip r:embed="rId5">
            <a:alphaModFix/>
          </a:blip>
          <a:stretch>
            <a:fillRect/>
          </a:stretch>
        </p:blipFill>
        <p:spPr>
          <a:xfrm>
            <a:off x="4184325" y="363950"/>
            <a:ext cx="2879524" cy="2275000"/>
          </a:xfrm>
          <a:prstGeom prst="rect">
            <a:avLst/>
          </a:prstGeom>
          <a:noFill/>
          <a:ln>
            <a:noFill/>
          </a:ln>
        </p:spPr>
      </p:pic>
      <p:pic>
        <p:nvPicPr>
          <p:cNvPr id="304" name="Shape 304"/>
          <p:cNvPicPr preferRelativeResize="0"/>
          <p:nvPr/>
        </p:nvPicPr>
        <p:blipFill>
          <a:blip r:embed="rId6">
            <a:alphaModFix/>
          </a:blip>
          <a:stretch>
            <a:fillRect/>
          </a:stretch>
        </p:blipFill>
        <p:spPr>
          <a:xfrm>
            <a:off x="7382925" y="773775"/>
            <a:ext cx="1049975" cy="3955350"/>
          </a:xfrm>
          <a:prstGeom prst="rect">
            <a:avLst/>
          </a:prstGeom>
          <a:noFill/>
          <a:ln>
            <a:noFill/>
          </a:ln>
        </p:spPr>
      </p:pic>
      <p:sp>
        <p:nvSpPr>
          <p:cNvPr id="305" name="Shape 305"/>
          <p:cNvSpPr txBox="1"/>
          <p:nvPr>
            <p:ph idx="4294967295" type="body"/>
          </p:nvPr>
        </p:nvSpPr>
        <p:spPr>
          <a:xfrm>
            <a:off x="302575" y="305825"/>
            <a:ext cx="4893900" cy="5727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b="1" lang="en" sz="2400">
                <a:solidFill>
                  <a:srgbClr val="000000"/>
                </a:solidFill>
                <a:latin typeface="Raleway"/>
                <a:ea typeface="Raleway"/>
                <a:cs typeface="Raleway"/>
                <a:sym typeface="Raleway"/>
              </a:rPr>
              <a:t>Hot Spot &amp; Cold Spot Analysis</a:t>
            </a:r>
            <a:endParaRPr b="1" sz="2400">
              <a:solidFill>
                <a:srgbClr val="000000"/>
              </a:solidFill>
              <a:latin typeface="Raleway"/>
              <a:ea typeface="Raleway"/>
              <a:cs typeface="Raleway"/>
              <a:sym typeface="Raleway"/>
            </a:endParaRPr>
          </a:p>
        </p:txBody>
      </p:sp>
      <p:sp>
        <p:nvSpPr>
          <p:cNvPr id="306" name="Shape 306"/>
          <p:cNvSpPr txBox="1"/>
          <p:nvPr/>
        </p:nvSpPr>
        <p:spPr>
          <a:xfrm>
            <a:off x="455825" y="3819850"/>
            <a:ext cx="3360000" cy="1161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100">
                <a:solidFill>
                  <a:srgbClr val="666666"/>
                </a:solidFill>
              </a:rPr>
              <a:t>Output fields:</a:t>
            </a:r>
            <a:r>
              <a:rPr lang="en" sz="1100">
                <a:solidFill>
                  <a:srgbClr val="666666"/>
                </a:solidFill>
              </a:rPr>
              <a:t> z-score, p-value, Gi_Bin</a:t>
            </a:r>
            <a:endParaRPr sz="1100">
              <a:solidFill>
                <a:srgbClr val="666666"/>
              </a:solidFill>
            </a:endParaRPr>
          </a:p>
          <a:p>
            <a:pPr indent="0" lvl="0" marL="0">
              <a:spcBef>
                <a:spcPts val="0"/>
              </a:spcBef>
              <a:spcAft>
                <a:spcPts val="0"/>
              </a:spcAft>
              <a:buNone/>
            </a:pPr>
            <a:r>
              <a:rPr b="1" lang="en" sz="1100">
                <a:solidFill>
                  <a:srgbClr val="666666"/>
                </a:solidFill>
              </a:rPr>
              <a:t>Confidence Level:</a:t>
            </a:r>
            <a:endParaRPr b="1" sz="1100">
              <a:solidFill>
                <a:srgbClr val="666666"/>
              </a:solidFill>
            </a:endParaRPr>
          </a:p>
          <a:p>
            <a:pPr indent="0" lvl="0" marL="0">
              <a:spcBef>
                <a:spcPts val="0"/>
              </a:spcBef>
              <a:spcAft>
                <a:spcPts val="0"/>
              </a:spcAft>
              <a:buNone/>
            </a:pPr>
            <a:r>
              <a:rPr lang="en" sz="1100">
                <a:solidFill>
                  <a:srgbClr val="666666"/>
                </a:solidFill>
              </a:rPr>
              <a:t>Gi_Bin = (-)3 → 99%</a:t>
            </a:r>
            <a:endParaRPr sz="1100">
              <a:solidFill>
                <a:srgbClr val="666666"/>
              </a:solidFill>
            </a:endParaRPr>
          </a:p>
          <a:p>
            <a:pPr indent="0" lvl="0" marL="0">
              <a:spcBef>
                <a:spcPts val="0"/>
              </a:spcBef>
              <a:spcAft>
                <a:spcPts val="0"/>
              </a:spcAft>
              <a:buNone/>
            </a:pPr>
            <a:r>
              <a:rPr lang="en" sz="1100">
                <a:solidFill>
                  <a:srgbClr val="666666"/>
                </a:solidFill>
              </a:rPr>
              <a:t>Gi_Bin = (-)2 → 95%</a:t>
            </a:r>
            <a:endParaRPr sz="1100">
              <a:solidFill>
                <a:srgbClr val="666666"/>
              </a:solidFill>
            </a:endParaRPr>
          </a:p>
          <a:p>
            <a:pPr indent="0" lvl="0" marL="0">
              <a:spcBef>
                <a:spcPts val="0"/>
              </a:spcBef>
              <a:spcAft>
                <a:spcPts val="0"/>
              </a:spcAft>
              <a:buNone/>
            </a:pPr>
            <a:r>
              <a:rPr lang="en" sz="1100">
                <a:solidFill>
                  <a:srgbClr val="666666"/>
                </a:solidFill>
              </a:rPr>
              <a:t>Gi_Bin = (-)1 → 90%</a:t>
            </a:r>
            <a:endParaRPr sz="1100">
              <a:solidFill>
                <a:srgbClr val="666666"/>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Shape 311"/>
          <p:cNvSpPr txBox="1"/>
          <p:nvPr>
            <p:ph idx="4294967295" type="title"/>
          </p:nvPr>
        </p:nvSpPr>
        <p:spPr>
          <a:xfrm>
            <a:off x="311700" y="269450"/>
            <a:ext cx="5830500" cy="5727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400"/>
              <a:t>Facility density map in Hong Kong</a:t>
            </a:r>
            <a:endParaRPr sz="2400"/>
          </a:p>
        </p:txBody>
      </p:sp>
      <p:pic>
        <p:nvPicPr>
          <p:cNvPr id="312" name="Shape 312"/>
          <p:cNvPicPr preferRelativeResize="0"/>
          <p:nvPr/>
        </p:nvPicPr>
        <p:blipFill rotWithShape="1">
          <a:blip r:embed="rId3">
            <a:alphaModFix/>
          </a:blip>
          <a:srcRect b="0" l="0" r="0" t="7398"/>
          <a:stretch/>
        </p:blipFill>
        <p:spPr>
          <a:xfrm>
            <a:off x="1207738" y="990250"/>
            <a:ext cx="6728524" cy="38948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pic>
        <p:nvPicPr>
          <p:cNvPr id="317" name="Shape 317"/>
          <p:cNvPicPr preferRelativeResize="0"/>
          <p:nvPr/>
        </p:nvPicPr>
        <p:blipFill>
          <a:blip r:embed="rId3">
            <a:alphaModFix/>
          </a:blip>
          <a:stretch>
            <a:fillRect/>
          </a:stretch>
        </p:blipFill>
        <p:spPr>
          <a:xfrm>
            <a:off x="5979972" y="3056800"/>
            <a:ext cx="2015878" cy="1907400"/>
          </a:xfrm>
          <a:prstGeom prst="rect">
            <a:avLst/>
          </a:prstGeom>
          <a:noFill/>
          <a:ln>
            <a:noFill/>
          </a:ln>
        </p:spPr>
      </p:pic>
      <p:pic>
        <p:nvPicPr>
          <p:cNvPr id="318" name="Shape 318"/>
          <p:cNvPicPr preferRelativeResize="0"/>
          <p:nvPr/>
        </p:nvPicPr>
        <p:blipFill>
          <a:blip r:embed="rId4">
            <a:alphaModFix/>
          </a:blip>
          <a:stretch>
            <a:fillRect/>
          </a:stretch>
        </p:blipFill>
        <p:spPr>
          <a:xfrm>
            <a:off x="4831250" y="416477"/>
            <a:ext cx="3870325" cy="2708739"/>
          </a:xfrm>
          <a:prstGeom prst="rect">
            <a:avLst/>
          </a:prstGeom>
          <a:noFill/>
          <a:ln>
            <a:noFill/>
          </a:ln>
        </p:spPr>
      </p:pic>
      <p:pic>
        <p:nvPicPr>
          <p:cNvPr id="319" name="Shape 319"/>
          <p:cNvPicPr preferRelativeResize="0"/>
          <p:nvPr/>
        </p:nvPicPr>
        <p:blipFill rotWithShape="1">
          <a:blip r:embed="rId5">
            <a:alphaModFix/>
          </a:blip>
          <a:srcRect b="3392" l="0" r="0" t="8726"/>
          <a:stretch/>
        </p:blipFill>
        <p:spPr>
          <a:xfrm>
            <a:off x="561325" y="806588"/>
            <a:ext cx="3374025" cy="2603025"/>
          </a:xfrm>
          <a:prstGeom prst="rect">
            <a:avLst/>
          </a:prstGeom>
          <a:noFill/>
          <a:ln>
            <a:noFill/>
          </a:ln>
        </p:spPr>
      </p:pic>
      <p:pic>
        <p:nvPicPr>
          <p:cNvPr id="320" name="Shape 320"/>
          <p:cNvPicPr preferRelativeResize="0"/>
          <p:nvPr/>
        </p:nvPicPr>
        <p:blipFill rotWithShape="1">
          <a:blip r:embed="rId6">
            <a:alphaModFix/>
          </a:blip>
          <a:srcRect b="0" l="0" r="0" t="0"/>
          <a:stretch/>
        </p:blipFill>
        <p:spPr>
          <a:xfrm>
            <a:off x="561325" y="3056811"/>
            <a:ext cx="1907401" cy="1907377"/>
          </a:xfrm>
          <a:prstGeom prst="rect">
            <a:avLst/>
          </a:prstGeom>
          <a:noFill/>
          <a:ln>
            <a:noFill/>
          </a:ln>
        </p:spPr>
      </p:pic>
      <p:pic>
        <p:nvPicPr>
          <p:cNvPr id="321" name="Shape 321"/>
          <p:cNvPicPr preferRelativeResize="0"/>
          <p:nvPr/>
        </p:nvPicPr>
        <p:blipFill>
          <a:blip r:embed="rId7">
            <a:alphaModFix/>
          </a:blip>
          <a:stretch>
            <a:fillRect/>
          </a:stretch>
        </p:blipFill>
        <p:spPr>
          <a:xfrm>
            <a:off x="2923850" y="3056801"/>
            <a:ext cx="1907401" cy="1907401"/>
          </a:xfrm>
          <a:prstGeom prst="rect">
            <a:avLst/>
          </a:prstGeom>
          <a:noFill/>
          <a:ln>
            <a:noFill/>
          </a:ln>
        </p:spPr>
      </p:pic>
      <p:sp>
        <p:nvSpPr>
          <p:cNvPr id="322" name="Shape 322"/>
          <p:cNvSpPr txBox="1"/>
          <p:nvPr/>
        </p:nvSpPr>
        <p:spPr>
          <a:xfrm>
            <a:off x="3883700" y="674625"/>
            <a:ext cx="1258200" cy="612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23" name="Shape 323"/>
          <p:cNvSpPr txBox="1"/>
          <p:nvPr>
            <p:ph idx="4294967295" type="title"/>
          </p:nvPr>
        </p:nvSpPr>
        <p:spPr>
          <a:xfrm>
            <a:off x="311700" y="269450"/>
            <a:ext cx="6170100" cy="5727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400"/>
              <a:t>Lower &amp; higher density areas</a:t>
            </a:r>
            <a:endParaRPr sz="2400"/>
          </a:p>
        </p:txBody>
      </p:sp>
      <p:sp>
        <p:nvSpPr>
          <p:cNvPr id="324" name="Shape 324"/>
          <p:cNvSpPr txBox="1"/>
          <p:nvPr/>
        </p:nvSpPr>
        <p:spPr>
          <a:xfrm>
            <a:off x="4703550" y="3861225"/>
            <a:ext cx="1212600" cy="612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200">
                <a:solidFill>
                  <a:schemeClr val="dk1"/>
                </a:solidFill>
                <a:latin typeface="Lato"/>
                <a:ea typeface="Lato"/>
                <a:cs typeface="Lato"/>
                <a:sym typeface="Lato"/>
              </a:rPr>
              <a:t>Kowloon</a:t>
            </a:r>
            <a:endParaRPr b="1" sz="1200">
              <a:solidFill>
                <a:schemeClr val="dk1"/>
              </a:solidFill>
              <a:latin typeface="Lato"/>
              <a:ea typeface="Lato"/>
              <a:cs typeface="Lato"/>
              <a:sym typeface="Lato"/>
            </a:endParaRPr>
          </a:p>
        </p:txBody>
      </p:sp>
      <p:sp>
        <p:nvSpPr>
          <p:cNvPr id="325" name="Shape 325"/>
          <p:cNvSpPr txBox="1"/>
          <p:nvPr/>
        </p:nvSpPr>
        <p:spPr>
          <a:xfrm>
            <a:off x="4083875" y="4473825"/>
            <a:ext cx="1667700" cy="612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200">
                <a:solidFill>
                  <a:schemeClr val="dk1"/>
                </a:solidFill>
                <a:latin typeface="Lato"/>
                <a:ea typeface="Lato"/>
                <a:cs typeface="Lato"/>
                <a:sym typeface="Lato"/>
              </a:rPr>
              <a:t>Yau Tsim Mong</a:t>
            </a:r>
            <a:endParaRPr b="1" sz="1200">
              <a:solidFill>
                <a:schemeClr val="dk1"/>
              </a:solidFill>
              <a:latin typeface="Lato"/>
              <a:ea typeface="Lato"/>
              <a:cs typeface="Lato"/>
              <a:sym typeface="Lato"/>
            </a:endParaRPr>
          </a:p>
        </p:txBody>
      </p:sp>
      <p:sp>
        <p:nvSpPr>
          <p:cNvPr id="326" name="Shape 326"/>
          <p:cNvSpPr txBox="1"/>
          <p:nvPr/>
        </p:nvSpPr>
        <p:spPr>
          <a:xfrm>
            <a:off x="1992875" y="3248625"/>
            <a:ext cx="1049400" cy="612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200">
                <a:solidFill>
                  <a:schemeClr val="dk1"/>
                </a:solidFill>
                <a:latin typeface="Lato"/>
                <a:ea typeface="Lato"/>
                <a:cs typeface="Lato"/>
                <a:sym typeface="Lato"/>
              </a:rPr>
              <a:t>Islands</a:t>
            </a:r>
            <a:endParaRPr b="1" sz="1200">
              <a:solidFill>
                <a:schemeClr val="dk1"/>
              </a:solidFill>
              <a:latin typeface="Lato"/>
              <a:ea typeface="Lato"/>
              <a:cs typeface="Lato"/>
              <a:sym typeface="Lato"/>
            </a:endParaRPr>
          </a:p>
        </p:txBody>
      </p:sp>
      <p:sp>
        <p:nvSpPr>
          <p:cNvPr id="327" name="Shape 327"/>
          <p:cNvSpPr txBox="1"/>
          <p:nvPr/>
        </p:nvSpPr>
        <p:spPr>
          <a:xfrm>
            <a:off x="679750" y="4473825"/>
            <a:ext cx="3974700" cy="612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200">
                <a:solidFill>
                  <a:schemeClr val="dk1"/>
                </a:solidFill>
                <a:latin typeface="Lato"/>
                <a:ea typeface="Lato"/>
                <a:cs typeface="Lato"/>
                <a:sym typeface="Lato"/>
              </a:rPr>
              <a:t>Tai Po</a:t>
            </a:r>
            <a:endParaRPr b="1" sz="1200">
              <a:solidFill>
                <a:schemeClr val="dk1"/>
              </a:solidFill>
              <a:latin typeface="Lato"/>
              <a:ea typeface="Lato"/>
              <a:cs typeface="Lato"/>
              <a:sym typeface="Lato"/>
            </a:endParaRPr>
          </a:p>
        </p:txBody>
      </p:sp>
      <p:sp>
        <p:nvSpPr>
          <p:cNvPr id="328" name="Shape 328"/>
          <p:cNvSpPr/>
          <p:nvPr/>
        </p:nvSpPr>
        <p:spPr>
          <a:xfrm>
            <a:off x="6782713" y="1777775"/>
            <a:ext cx="410400" cy="401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29" name="Shape 329"/>
          <p:cNvCxnSpPr>
            <a:stCxn id="328" idx="1"/>
          </p:cNvCxnSpPr>
          <p:nvPr/>
        </p:nvCxnSpPr>
        <p:spPr>
          <a:xfrm flipH="1">
            <a:off x="6016813" y="1978325"/>
            <a:ext cx="765900" cy="1176300"/>
          </a:xfrm>
          <a:prstGeom prst="straightConnector1">
            <a:avLst/>
          </a:prstGeom>
          <a:noFill/>
          <a:ln cap="flat" cmpd="sng" w="28575">
            <a:solidFill>
              <a:srgbClr val="FF0000"/>
            </a:solidFill>
            <a:prstDash val="solid"/>
            <a:round/>
            <a:headEnd len="med" w="med" type="none"/>
            <a:tailEnd len="med" w="med" type="triangle"/>
          </a:ln>
        </p:spPr>
      </p:cxnSp>
      <p:cxnSp>
        <p:nvCxnSpPr>
          <p:cNvPr id="330" name="Shape 330"/>
          <p:cNvCxnSpPr>
            <a:stCxn id="328" idx="3"/>
          </p:cNvCxnSpPr>
          <p:nvPr/>
        </p:nvCxnSpPr>
        <p:spPr>
          <a:xfrm>
            <a:off x="7193113" y="1978325"/>
            <a:ext cx="802200" cy="1194300"/>
          </a:xfrm>
          <a:prstGeom prst="straightConnector1">
            <a:avLst/>
          </a:prstGeom>
          <a:noFill/>
          <a:ln cap="flat" cmpd="sng" w="28575">
            <a:solidFill>
              <a:srgbClr val="FF0000"/>
            </a:solidFill>
            <a:prstDash val="solid"/>
            <a:round/>
            <a:headEnd len="med" w="med" type="none"/>
            <a:tailEnd len="med" w="med" type="triangle"/>
          </a:ln>
        </p:spPr>
      </p:cxnSp>
      <p:sp>
        <p:nvSpPr>
          <p:cNvPr id="331" name="Shape 331"/>
          <p:cNvSpPr txBox="1"/>
          <p:nvPr/>
        </p:nvSpPr>
        <p:spPr>
          <a:xfrm>
            <a:off x="903050" y="4742395"/>
            <a:ext cx="5949000" cy="401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100">
                <a:solidFill>
                  <a:srgbClr val="666666"/>
                </a:solidFill>
              </a:rPr>
              <a:t>Percentage radar diagram of hot &amp; cold spot area by districts</a:t>
            </a:r>
            <a:endParaRPr sz="1100">
              <a:solidFill>
                <a:srgbClr val="666666"/>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Shape 336"/>
          <p:cNvSpPr txBox="1"/>
          <p:nvPr>
            <p:ph type="title"/>
          </p:nvPr>
        </p:nvSpPr>
        <p:spPr>
          <a:xfrm>
            <a:off x="727800" y="531775"/>
            <a:ext cx="76884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Coverage of Each Facility Type in Each District</a:t>
            </a:r>
            <a:endParaRPr/>
          </a:p>
        </p:txBody>
      </p:sp>
      <p:sp>
        <p:nvSpPr>
          <p:cNvPr id="337" name="Shape 337"/>
          <p:cNvSpPr txBox="1"/>
          <p:nvPr>
            <p:ph idx="1" type="body"/>
          </p:nvPr>
        </p:nvSpPr>
        <p:spPr>
          <a:xfrm>
            <a:off x="6306000" y="3166875"/>
            <a:ext cx="2701500" cy="180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a:t>NOT ENOUGH</a:t>
            </a:r>
            <a:r>
              <a:rPr lang="en"/>
              <a:t>: </a:t>
            </a:r>
            <a:r>
              <a:rPr lang="en"/>
              <a:t>Count facility types in each district</a:t>
            </a:r>
            <a:endParaRPr/>
          </a:p>
          <a:p>
            <a:pPr indent="0" lvl="0" marL="0">
              <a:spcBef>
                <a:spcPts val="1600"/>
              </a:spcBef>
              <a:spcAft>
                <a:spcPts val="0"/>
              </a:spcAft>
              <a:buNone/>
            </a:pPr>
            <a:r>
              <a:rPr lang="en"/>
              <a:t>Clear unbalanced coverage distribution</a:t>
            </a:r>
            <a:endParaRPr/>
          </a:p>
          <a:p>
            <a:pPr indent="0" lvl="0" marL="0">
              <a:spcBef>
                <a:spcPts val="1600"/>
              </a:spcBef>
              <a:spcAft>
                <a:spcPts val="1600"/>
              </a:spcAft>
              <a:buNone/>
            </a:pPr>
            <a:r>
              <a:rPr lang="en"/>
              <a:t>Swimming pools: high coverage in Wan Chai &amp; Tsuen Wan...</a:t>
            </a:r>
            <a:endParaRPr/>
          </a:p>
        </p:txBody>
      </p:sp>
      <p:pic>
        <p:nvPicPr>
          <p:cNvPr id="338" name="Shape 338"/>
          <p:cNvPicPr preferRelativeResize="0"/>
          <p:nvPr/>
        </p:nvPicPr>
        <p:blipFill>
          <a:blip r:embed="rId3">
            <a:alphaModFix/>
          </a:blip>
          <a:stretch>
            <a:fillRect/>
          </a:stretch>
        </p:blipFill>
        <p:spPr>
          <a:xfrm>
            <a:off x="449425" y="1318275"/>
            <a:ext cx="1724075" cy="1724075"/>
          </a:xfrm>
          <a:prstGeom prst="rect">
            <a:avLst/>
          </a:prstGeom>
          <a:noFill/>
          <a:ln>
            <a:noFill/>
          </a:ln>
        </p:spPr>
      </p:pic>
      <p:pic>
        <p:nvPicPr>
          <p:cNvPr id="339" name="Shape 339"/>
          <p:cNvPicPr preferRelativeResize="0"/>
          <p:nvPr/>
        </p:nvPicPr>
        <p:blipFill>
          <a:blip r:embed="rId4">
            <a:alphaModFix/>
          </a:blip>
          <a:stretch>
            <a:fillRect/>
          </a:stretch>
        </p:blipFill>
        <p:spPr>
          <a:xfrm>
            <a:off x="2173512" y="1282763"/>
            <a:ext cx="1795100" cy="1795100"/>
          </a:xfrm>
          <a:prstGeom prst="rect">
            <a:avLst/>
          </a:prstGeom>
          <a:noFill/>
          <a:ln>
            <a:noFill/>
          </a:ln>
        </p:spPr>
      </p:pic>
      <p:pic>
        <p:nvPicPr>
          <p:cNvPr id="340" name="Shape 340"/>
          <p:cNvPicPr preferRelativeResize="0"/>
          <p:nvPr/>
        </p:nvPicPr>
        <p:blipFill>
          <a:blip r:embed="rId5">
            <a:alphaModFix/>
          </a:blip>
          <a:stretch>
            <a:fillRect/>
          </a:stretch>
        </p:blipFill>
        <p:spPr>
          <a:xfrm>
            <a:off x="5909900" y="1188663"/>
            <a:ext cx="1856524" cy="1856524"/>
          </a:xfrm>
          <a:prstGeom prst="rect">
            <a:avLst/>
          </a:prstGeom>
          <a:noFill/>
          <a:ln>
            <a:noFill/>
          </a:ln>
        </p:spPr>
      </p:pic>
      <p:pic>
        <p:nvPicPr>
          <p:cNvPr id="341" name="Shape 341"/>
          <p:cNvPicPr preferRelativeResize="0"/>
          <p:nvPr/>
        </p:nvPicPr>
        <p:blipFill>
          <a:blip r:embed="rId6">
            <a:alphaModFix/>
          </a:blip>
          <a:stretch>
            <a:fillRect/>
          </a:stretch>
        </p:blipFill>
        <p:spPr>
          <a:xfrm>
            <a:off x="3968637" y="1188663"/>
            <a:ext cx="1856514" cy="1856514"/>
          </a:xfrm>
          <a:prstGeom prst="rect">
            <a:avLst/>
          </a:prstGeom>
          <a:noFill/>
          <a:ln>
            <a:noFill/>
          </a:ln>
        </p:spPr>
      </p:pic>
      <p:pic>
        <p:nvPicPr>
          <p:cNvPr id="342" name="Shape 342"/>
          <p:cNvPicPr preferRelativeResize="0"/>
          <p:nvPr/>
        </p:nvPicPr>
        <p:blipFill>
          <a:blip r:embed="rId7">
            <a:alphaModFix/>
          </a:blip>
          <a:stretch>
            <a:fillRect/>
          </a:stretch>
        </p:blipFill>
        <p:spPr>
          <a:xfrm>
            <a:off x="449425" y="3293651"/>
            <a:ext cx="1724075" cy="1724075"/>
          </a:xfrm>
          <a:prstGeom prst="rect">
            <a:avLst/>
          </a:prstGeom>
          <a:noFill/>
          <a:ln>
            <a:noFill/>
          </a:ln>
        </p:spPr>
      </p:pic>
      <p:pic>
        <p:nvPicPr>
          <p:cNvPr id="343" name="Shape 343"/>
          <p:cNvPicPr preferRelativeResize="0"/>
          <p:nvPr/>
        </p:nvPicPr>
        <p:blipFill>
          <a:blip r:embed="rId8">
            <a:alphaModFix/>
          </a:blip>
          <a:stretch>
            <a:fillRect/>
          </a:stretch>
        </p:blipFill>
        <p:spPr>
          <a:xfrm>
            <a:off x="2116325" y="3293651"/>
            <a:ext cx="1724075" cy="1724075"/>
          </a:xfrm>
          <a:prstGeom prst="rect">
            <a:avLst/>
          </a:prstGeom>
          <a:noFill/>
          <a:ln>
            <a:noFill/>
          </a:ln>
        </p:spPr>
      </p:pic>
      <p:pic>
        <p:nvPicPr>
          <p:cNvPr id="344" name="Shape 344"/>
          <p:cNvPicPr preferRelativeResize="0"/>
          <p:nvPr/>
        </p:nvPicPr>
        <p:blipFill>
          <a:blip r:embed="rId9">
            <a:alphaModFix/>
          </a:blip>
          <a:stretch>
            <a:fillRect/>
          </a:stretch>
        </p:blipFill>
        <p:spPr>
          <a:xfrm>
            <a:off x="3840400" y="2901773"/>
            <a:ext cx="2337375" cy="2337401"/>
          </a:xfrm>
          <a:prstGeom prst="rect">
            <a:avLst/>
          </a:prstGeom>
          <a:noFill/>
          <a:ln>
            <a:noFill/>
          </a:ln>
        </p:spPr>
      </p:pic>
      <p:sp>
        <p:nvSpPr>
          <p:cNvPr id="345" name="Shape 345"/>
          <p:cNvSpPr/>
          <p:nvPr/>
        </p:nvSpPr>
        <p:spPr>
          <a:xfrm>
            <a:off x="4540900" y="4507825"/>
            <a:ext cx="765900" cy="496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Shape 182"/>
          <p:cNvSpPr txBox="1"/>
          <p:nvPr>
            <p:ph type="title"/>
          </p:nvPr>
        </p:nvSpPr>
        <p:spPr>
          <a:xfrm>
            <a:off x="727800" y="434725"/>
            <a:ext cx="7688400" cy="687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a:t>
            </a:r>
            <a:r>
              <a:rPr lang="en" sz="3000"/>
              <a:t>ontent</a:t>
            </a:r>
            <a:endParaRPr sz="3000"/>
          </a:p>
        </p:txBody>
      </p:sp>
      <p:sp>
        <p:nvSpPr>
          <p:cNvPr id="183" name="Shape 183"/>
          <p:cNvSpPr txBox="1"/>
          <p:nvPr/>
        </p:nvSpPr>
        <p:spPr>
          <a:xfrm>
            <a:off x="816000" y="1348625"/>
            <a:ext cx="3507300" cy="2976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solidFill>
                  <a:srgbClr val="FFFFFF"/>
                </a:solidFill>
                <a:latin typeface="Lato"/>
                <a:ea typeface="Lato"/>
                <a:cs typeface="Lato"/>
                <a:sym typeface="Lato"/>
              </a:rPr>
              <a:t>Overview</a:t>
            </a:r>
            <a:endParaRPr b="1" sz="1800">
              <a:solidFill>
                <a:srgbClr val="FFFFFF"/>
              </a:solidFill>
              <a:latin typeface="Lato"/>
              <a:ea typeface="Lato"/>
              <a:cs typeface="Lato"/>
              <a:sym typeface="Lato"/>
            </a:endParaRPr>
          </a:p>
          <a:p>
            <a:pPr indent="0" lvl="0" marL="0">
              <a:spcBef>
                <a:spcPts val="0"/>
              </a:spcBef>
              <a:spcAft>
                <a:spcPts val="0"/>
              </a:spcAft>
              <a:buNone/>
            </a:pPr>
            <a:r>
              <a:t/>
            </a:r>
            <a:endParaRPr b="1" sz="1800">
              <a:solidFill>
                <a:srgbClr val="FFFFFF"/>
              </a:solidFill>
              <a:latin typeface="Lato"/>
              <a:ea typeface="Lato"/>
              <a:cs typeface="Lato"/>
              <a:sym typeface="Lato"/>
            </a:endParaRPr>
          </a:p>
          <a:p>
            <a:pPr indent="0" lvl="0" marL="0">
              <a:spcBef>
                <a:spcPts val="0"/>
              </a:spcBef>
              <a:spcAft>
                <a:spcPts val="0"/>
              </a:spcAft>
              <a:buNone/>
            </a:pPr>
            <a:r>
              <a:rPr b="1" lang="en" sz="1800">
                <a:solidFill>
                  <a:srgbClr val="FFFFFF"/>
                </a:solidFill>
                <a:latin typeface="Lato"/>
                <a:ea typeface="Lato"/>
                <a:cs typeface="Lato"/>
                <a:sym typeface="Lato"/>
              </a:rPr>
              <a:t>Project Objective</a:t>
            </a:r>
            <a:endParaRPr b="1" sz="1800">
              <a:solidFill>
                <a:srgbClr val="FFFFFF"/>
              </a:solidFill>
              <a:latin typeface="Lato"/>
              <a:ea typeface="Lato"/>
              <a:cs typeface="Lato"/>
              <a:sym typeface="Lato"/>
            </a:endParaRPr>
          </a:p>
          <a:p>
            <a:pPr indent="0" lvl="0" marL="0">
              <a:spcBef>
                <a:spcPts val="0"/>
              </a:spcBef>
              <a:spcAft>
                <a:spcPts val="0"/>
              </a:spcAft>
              <a:buNone/>
            </a:pPr>
            <a:r>
              <a:t/>
            </a:r>
            <a:endParaRPr b="1" sz="1800">
              <a:solidFill>
                <a:srgbClr val="FFFFFF"/>
              </a:solidFill>
              <a:latin typeface="Lato"/>
              <a:ea typeface="Lato"/>
              <a:cs typeface="Lato"/>
              <a:sym typeface="Lato"/>
            </a:endParaRPr>
          </a:p>
          <a:p>
            <a:pPr indent="0" lvl="0" marL="0">
              <a:spcBef>
                <a:spcPts val="0"/>
              </a:spcBef>
              <a:spcAft>
                <a:spcPts val="0"/>
              </a:spcAft>
              <a:buNone/>
            </a:pPr>
            <a:r>
              <a:rPr b="1" lang="en" sz="1800">
                <a:solidFill>
                  <a:srgbClr val="FFFFFF"/>
                </a:solidFill>
                <a:latin typeface="Lato"/>
                <a:ea typeface="Lato"/>
                <a:cs typeface="Lato"/>
                <a:sym typeface="Lato"/>
              </a:rPr>
              <a:t>Workflow</a:t>
            </a:r>
            <a:endParaRPr b="1" sz="1800">
              <a:solidFill>
                <a:srgbClr val="FFFFFF"/>
              </a:solidFill>
              <a:latin typeface="Lato"/>
              <a:ea typeface="Lato"/>
              <a:cs typeface="Lato"/>
              <a:sym typeface="Lato"/>
            </a:endParaRPr>
          </a:p>
          <a:p>
            <a:pPr indent="0" lvl="0" marL="0">
              <a:spcBef>
                <a:spcPts val="0"/>
              </a:spcBef>
              <a:spcAft>
                <a:spcPts val="0"/>
              </a:spcAft>
              <a:buNone/>
            </a:pPr>
            <a:r>
              <a:t/>
            </a:r>
            <a:endParaRPr b="1" sz="1800">
              <a:solidFill>
                <a:srgbClr val="FFFFFF"/>
              </a:solidFill>
              <a:latin typeface="Lato"/>
              <a:ea typeface="Lato"/>
              <a:cs typeface="Lato"/>
              <a:sym typeface="Lato"/>
            </a:endParaRPr>
          </a:p>
          <a:p>
            <a:pPr indent="0" lvl="0" marL="0">
              <a:spcBef>
                <a:spcPts val="0"/>
              </a:spcBef>
              <a:spcAft>
                <a:spcPts val="0"/>
              </a:spcAft>
              <a:buNone/>
            </a:pPr>
            <a:r>
              <a:rPr b="1" lang="en" sz="1800">
                <a:solidFill>
                  <a:srgbClr val="FFFFFF"/>
                </a:solidFill>
                <a:latin typeface="Lato"/>
                <a:ea typeface="Lato"/>
                <a:cs typeface="Lato"/>
                <a:sym typeface="Lato"/>
              </a:rPr>
              <a:t>Data Acquisition</a:t>
            </a:r>
            <a:endParaRPr b="1" sz="1800">
              <a:solidFill>
                <a:srgbClr val="FFFFFF"/>
              </a:solidFill>
              <a:latin typeface="Lato"/>
              <a:ea typeface="Lato"/>
              <a:cs typeface="Lato"/>
              <a:sym typeface="Lato"/>
            </a:endParaRPr>
          </a:p>
          <a:p>
            <a:pPr indent="0" lvl="0" marL="0">
              <a:spcBef>
                <a:spcPts val="0"/>
              </a:spcBef>
              <a:spcAft>
                <a:spcPts val="0"/>
              </a:spcAft>
              <a:buNone/>
            </a:pPr>
            <a:r>
              <a:t/>
            </a:r>
            <a:endParaRPr b="1" sz="1800">
              <a:solidFill>
                <a:srgbClr val="FFFFFF"/>
              </a:solidFill>
              <a:latin typeface="Lato"/>
              <a:ea typeface="Lato"/>
              <a:cs typeface="Lato"/>
              <a:sym typeface="Lato"/>
            </a:endParaRPr>
          </a:p>
          <a:p>
            <a:pPr indent="0" lvl="0" marL="0">
              <a:spcBef>
                <a:spcPts val="0"/>
              </a:spcBef>
              <a:spcAft>
                <a:spcPts val="0"/>
              </a:spcAft>
              <a:buNone/>
            </a:pPr>
            <a:r>
              <a:rPr b="1" lang="en" sz="1800">
                <a:solidFill>
                  <a:srgbClr val="FFFFFF"/>
                </a:solidFill>
                <a:latin typeface="Lato"/>
                <a:ea typeface="Lato"/>
                <a:cs typeface="Lato"/>
                <a:sym typeface="Lato"/>
              </a:rPr>
              <a:t>Data Pre-process</a:t>
            </a:r>
            <a:endParaRPr b="1" sz="1800">
              <a:solidFill>
                <a:srgbClr val="FFFFFF"/>
              </a:solidFill>
              <a:latin typeface="Lato"/>
              <a:ea typeface="Lato"/>
              <a:cs typeface="Lato"/>
              <a:sym typeface="Lato"/>
            </a:endParaRPr>
          </a:p>
          <a:p>
            <a:pPr indent="0" lvl="0" marL="0">
              <a:spcBef>
                <a:spcPts val="0"/>
              </a:spcBef>
              <a:spcAft>
                <a:spcPts val="0"/>
              </a:spcAft>
              <a:buNone/>
            </a:pPr>
            <a:r>
              <a:t/>
            </a:r>
            <a:endParaRPr b="1" sz="1800">
              <a:solidFill>
                <a:srgbClr val="FFFFFF"/>
              </a:solidFill>
              <a:latin typeface="Lato"/>
              <a:ea typeface="Lato"/>
              <a:cs typeface="Lato"/>
              <a:sym typeface="Lato"/>
            </a:endParaRPr>
          </a:p>
          <a:p>
            <a:pPr indent="0" lvl="0" marL="0">
              <a:spcBef>
                <a:spcPts val="0"/>
              </a:spcBef>
              <a:spcAft>
                <a:spcPts val="0"/>
              </a:spcAft>
              <a:buNone/>
            </a:pPr>
            <a:r>
              <a:t/>
            </a:r>
            <a:endParaRPr b="1" sz="1800">
              <a:solidFill>
                <a:srgbClr val="FFFFFF"/>
              </a:solidFill>
            </a:endParaRPr>
          </a:p>
          <a:p>
            <a:pPr indent="0" lvl="0" marL="0">
              <a:spcBef>
                <a:spcPts val="0"/>
              </a:spcBef>
              <a:spcAft>
                <a:spcPts val="0"/>
              </a:spcAft>
              <a:buNone/>
            </a:pPr>
            <a:r>
              <a:t/>
            </a:r>
            <a:endParaRPr b="1" sz="1800">
              <a:solidFill>
                <a:srgbClr val="FFFFFF"/>
              </a:solidFill>
            </a:endParaRPr>
          </a:p>
          <a:p>
            <a:pPr indent="0" lvl="0" marL="0">
              <a:spcBef>
                <a:spcPts val="0"/>
              </a:spcBef>
              <a:spcAft>
                <a:spcPts val="0"/>
              </a:spcAft>
              <a:buNone/>
            </a:pPr>
            <a:r>
              <a:t/>
            </a:r>
            <a:endParaRPr>
              <a:solidFill>
                <a:srgbClr val="F3F3F3"/>
              </a:solidFill>
            </a:endParaRPr>
          </a:p>
          <a:p>
            <a:pPr indent="0" lvl="0" marL="0">
              <a:spcBef>
                <a:spcPts val="0"/>
              </a:spcBef>
              <a:spcAft>
                <a:spcPts val="0"/>
              </a:spcAft>
              <a:buNone/>
            </a:pPr>
            <a:r>
              <a:t/>
            </a:r>
            <a:endParaRPr>
              <a:solidFill>
                <a:srgbClr val="F3F3F3"/>
              </a:solidFill>
            </a:endParaRPr>
          </a:p>
          <a:p>
            <a:pPr indent="0" lvl="0" marL="0">
              <a:spcBef>
                <a:spcPts val="0"/>
              </a:spcBef>
              <a:spcAft>
                <a:spcPts val="0"/>
              </a:spcAft>
              <a:buNone/>
            </a:pPr>
            <a:r>
              <a:t/>
            </a:r>
            <a:endParaRPr>
              <a:solidFill>
                <a:srgbClr val="F3F3F3"/>
              </a:solidFill>
            </a:endParaRPr>
          </a:p>
          <a:p>
            <a:pPr indent="0" lvl="0" marL="0">
              <a:spcBef>
                <a:spcPts val="0"/>
              </a:spcBef>
              <a:spcAft>
                <a:spcPts val="0"/>
              </a:spcAft>
              <a:buNone/>
            </a:pPr>
            <a:r>
              <a:t/>
            </a:r>
            <a:endParaRPr>
              <a:solidFill>
                <a:srgbClr val="F3F3F3"/>
              </a:solidFill>
            </a:endParaRPr>
          </a:p>
        </p:txBody>
      </p:sp>
      <p:sp>
        <p:nvSpPr>
          <p:cNvPr id="184" name="Shape 184"/>
          <p:cNvSpPr txBox="1"/>
          <p:nvPr/>
        </p:nvSpPr>
        <p:spPr>
          <a:xfrm>
            <a:off x="4493150" y="1348625"/>
            <a:ext cx="3507300" cy="2976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solidFill>
                  <a:srgbClr val="FFFFFF"/>
                </a:solidFill>
                <a:latin typeface="Lato"/>
                <a:ea typeface="Lato"/>
                <a:cs typeface="Lato"/>
                <a:sym typeface="Lato"/>
              </a:rPr>
              <a:t>Methodology</a:t>
            </a:r>
            <a:endParaRPr b="1" sz="1800">
              <a:solidFill>
                <a:srgbClr val="FFFFFF"/>
              </a:solidFill>
              <a:latin typeface="Lato"/>
              <a:ea typeface="Lato"/>
              <a:cs typeface="Lato"/>
              <a:sym typeface="Lato"/>
            </a:endParaRPr>
          </a:p>
          <a:p>
            <a:pPr indent="0" lvl="0" marL="0">
              <a:spcBef>
                <a:spcPts val="0"/>
              </a:spcBef>
              <a:spcAft>
                <a:spcPts val="0"/>
              </a:spcAft>
              <a:buNone/>
            </a:pPr>
            <a:r>
              <a:t/>
            </a:r>
            <a:endParaRPr b="1" sz="1800">
              <a:solidFill>
                <a:srgbClr val="FFFFFF"/>
              </a:solidFill>
              <a:latin typeface="Lato"/>
              <a:ea typeface="Lato"/>
              <a:cs typeface="Lato"/>
              <a:sym typeface="Lato"/>
            </a:endParaRPr>
          </a:p>
          <a:p>
            <a:pPr indent="0" lvl="0" marL="0" rtl="0">
              <a:spcBef>
                <a:spcPts val="0"/>
              </a:spcBef>
              <a:spcAft>
                <a:spcPts val="0"/>
              </a:spcAft>
              <a:buNone/>
            </a:pPr>
            <a:r>
              <a:rPr b="1" lang="en" sz="1800">
                <a:solidFill>
                  <a:srgbClr val="FFFFFF"/>
                </a:solidFill>
                <a:latin typeface="Lato"/>
                <a:ea typeface="Lato"/>
                <a:cs typeface="Lato"/>
                <a:sym typeface="Lato"/>
              </a:rPr>
              <a:t>Solutions with Python</a:t>
            </a:r>
            <a:endParaRPr b="1" sz="1800">
              <a:solidFill>
                <a:srgbClr val="FFFFFF"/>
              </a:solidFill>
              <a:latin typeface="Lato"/>
              <a:ea typeface="Lato"/>
              <a:cs typeface="Lato"/>
              <a:sym typeface="Lato"/>
            </a:endParaRPr>
          </a:p>
          <a:p>
            <a:pPr indent="0" lvl="0" marL="0" rtl="0">
              <a:spcBef>
                <a:spcPts val="0"/>
              </a:spcBef>
              <a:spcAft>
                <a:spcPts val="0"/>
              </a:spcAft>
              <a:buNone/>
            </a:pPr>
            <a:r>
              <a:t/>
            </a:r>
            <a:endParaRPr b="1" sz="1800">
              <a:solidFill>
                <a:srgbClr val="FFFFFF"/>
              </a:solidFill>
              <a:latin typeface="Lato"/>
              <a:ea typeface="Lato"/>
              <a:cs typeface="Lato"/>
              <a:sym typeface="Lato"/>
            </a:endParaRPr>
          </a:p>
          <a:p>
            <a:pPr indent="0" lvl="0" marL="0" rtl="0">
              <a:spcBef>
                <a:spcPts val="0"/>
              </a:spcBef>
              <a:spcAft>
                <a:spcPts val="0"/>
              </a:spcAft>
              <a:buNone/>
            </a:pPr>
            <a:r>
              <a:rPr b="1" lang="en" sz="1800">
                <a:solidFill>
                  <a:srgbClr val="FFFFFF"/>
                </a:solidFill>
                <a:latin typeface="Lato"/>
                <a:ea typeface="Lato"/>
                <a:cs typeface="Lato"/>
                <a:sym typeface="Lato"/>
              </a:rPr>
              <a:t>Data </a:t>
            </a:r>
            <a:r>
              <a:rPr b="1" lang="en" sz="1800">
                <a:solidFill>
                  <a:srgbClr val="FFFFFF"/>
                </a:solidFill>
                <a:latin typeface="Lato"/>
                <a:ea typeface="Lato"/>
                <a:cs typeface="Lato"/>
                <a:sym typeface="Lato"/>
              </a:rPr>
              <a:t>Visualization</a:t>
            </a:r>
            <a:endParaRPr b="1" sz="1800">
              <a:solidFill>
                <a:srgbClr val="FFFFFF"/>
              </a:solidFill>
              <a:latin typeface="Lato"/>
              <a:ea typeface="Lato"/>
              <a:cs typeface="Lato"/>
              <a:sym typeface="Lato"/>
            </a:endParaRPr>
          </a:p>
          <a:p>
            <a:pPr indent="0" lvl="0" marL="0">
              <a:spcBef>
                <a:spcPts val="0"/>
              </a:spcBef>
              <a:spcAft>
                <a:spcPts val="0"/>
              </a:spcAft>
              <a:buNone/>
            </a:pPr>
            <a:r>
              <a:t/>
            </a:r>
            <a:endParaRPr b="1" sz="1800">
              <a:solidFill>
                <a:srgbClr val="FFFFFF"/>
              </a:solidFill>
              <a:latin typeface="Lato"/>
              <a:ea typeface="Lato"/>
              <a:cs typeface="Lato"/>
              <a:sym typeface="Lato"/>
            </a:endParaRPr>
          </a:p>
          <a:p>
            <a:pPr indent="0" lvl="0" marL="0" rtl="0">
              <a:spcBef>
                <a:spcPts val="0"/>
              </a:spcBef>
              <a:spcAft>
                <a:spcPts val="0"/>
              </a:spcAft>
              <a:buNone/>
            </a:pPr>
            <a:r>
              <a:rPr b="1" lang="en" sz="1800">
                <a:solidFill>
                  <a:srgbClr val="FFFFFF"/>
                </a:solidFill>
                <a:latin typeface="Lato"/>
                <a:ea typeface="Lato"/>
                <a:cs typeface="Lato"/>
                <a:sym typeface="Lato"/>
              </a:rPr>
              <a:t>Conclusion &amp; Limitation</a:t>
            </a:r>
            <a:endParaRPr b="1" sz="1800">
              <a:solidFill>
                <a:srgbClr val="FFFFFF"/>
              </a:solidFill>
              <a:latin typeface="Lato"/>
              <a:ea typeface="Lato"/>
              <a:cs typeface="Lato"/>
              <a:sym typeface="Lato"/>
            </a:endParaRPr>
          </a:p>
          <a:p>
            <a:pPr indent="0" lvl="0" marL="0" rtl="0">
              <a:spcBef>
                <a:spcPts val="0"/>
              </a:spcBef>
              <a:spcAft>
                <a:spcPts val="0"/>
              </a:spcAft>
              <a:buNone/>
            </a:pPr>
            <a:r>
              <a:t/>
            </a:r>
            <a:endParaRPr b="1" sz="1800">
              <a:solidFill>
                <a:srgbClr val="FFFFFF"/>
              </a:solidFill>
              <a:latin typeface="Lato"/>
              <a:ea typeface="Lato"/>
              <a:cs typeface="Lato"/>
              <a:sym typeface="Lato"/>
            </a:endParaRPr>
          </a:p>
          <a:p>
            <a:pPr indent="0" lvl="0" marL="0" rtl="0">
              <a:spcBef>
                <a:spcPts val="0"/>
              </a:spcBef>
              <a:spcAft>
                <a:spcPts val="0"/>
              </a:spcAft>
              <a:buNone/>
            </a:pPr>
            <a:r>
              <a:rPr b="1" lang="en" sz="1800">
                <a:solidFill>
                  <a:srgbClr val="FFFFFF"/>
                </a:solidFill>
                <a:latin typeface="Lato"/>
                <a:ea typeface="Lato"/>
                <a:cs typeface="Lato"/>
                <a:sym typeface="Lato"/>
              </a:rPr>
              <a:t>Future Development</a:t>
            </a:r>
            <a:endParaRPr b="1" sz="1800">
              <a:solidFill>
                <a:srgbClr val="FFFFFF"/>
              </a:solidFill>
              <a:latin typeface="Lato"/>
              <a:ea typeface="Lato"/>
              <a:cs typeface="Lato"/>
              <a:sym typeface="Lato"/>
            </a:endParaRPr>
          </a:p>
          <a:p>
            <a:pPr indent="0" lvl="0" marL="0" rtl="0">
              <a:spcBef>
                <a:spcPts val="0"/>
              </a:spcBef>
              <a:spcAft>
                <a:spcPts val="0"/>
              </a:spcAft>
              <a:buNone/>
            </a:pPr>
            <a:r>
              <a:t/>
            </a:r>
            <a:endParaRPr>
              <a:solidFill>
                <a:srgbClr val="F3F3F3"/>
              </a:solidFill>
              <a:latin typeface="Lato"/>
              <a:ea typeface="Lato"/>
              <a:cs typeface="Lato"/>
              <a:sym typeface="Lato"/>
            </a:endParaRPr>
          </a:p>
          <a:p>
            <a:pPr indent="0" lvl="0" marL="0" rtl="0">
              <a:spcBef>
                <a:spcPts val="0"/>
              </a:spcBef>
              <a:spcAft>
                <a:spcPts val="0"/>
              </a:spcAft>
              <a:buNone/>
            </a:pPr>
            <a:r>
              <a:t/>
            </a:r>
            <a:endParaRPr>
              <a:solidFill>
                <a:srgbClr val="F3F3F3"/>
              </a:solidFill>
            </a:endParaRPr>
          </a:p>
          <a:p>
            <a:pPr indent="0" lvl="0" marL="0" rtl="0">
              <a:spcBef>
                <a:spcPts val="0"/>
              </a:spcBef>
              <a:spcAft>
                <a:spcPts val="0"/>
              </a:spcAft>
              <a:buNone/>
            </a:pPr>
            <a:r>
              <a:t/>
            </a:r>
            <a:endParaRPr>
              <a:solidFill>
                <a:srgbClr val="F3F3F3"/>
              </a:solidFill>
            </a:endParaRPr>
          </a:p>
          <a:p>
            <a:pPr indent="0" lvl="0" marL="0" rtl="0">
              <a:spcBef>
                <a:spcPts val="0"/>
              </a:spcBef>
              <a:spcAft>
                <a:spcPts val="0"/>
              </a:spcAft>
              <a:buNone/>
            </a:pPr>
            <a:r>
              <a:t/>
            </a:r>
            <a:endParaRPr>
              <a:solidFill>
                <a:srgbClr val="F3F3F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Shape 350"/>
          <p:cNvSpPr txBox="1"/>
          <p:nvPr>
            <p:ph type="title"/>
          </p:nvPr>
        </p:nvSpPr>
        <p:spPr>
          <a:xfrm>
            <a:off x="727800" y="531775"/>
            <a:ext cx="76884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District Distribution of All Facility Types</a:t>
            </a:r>
            <a:endParaRPr/>
          </a:p>
        </p:txBody>
      </p:sp>
      <p:sp>
        <p:nvSpPr>
          <p:cNvPr id="351" name="Shape 351"/>
          <p:cNvSpPr txBox="1"/>
          <p:nvPr>
            <p:ph idx="1" type="body"/>
          </p:nvPr>
        </p:nvSpPr>
        <p:spPr>
          <a:xfrm>
            <a:off x="777300" y="1399700"/>
            <a:ext cx="3624600" cy="3207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a:t>Good coverage of different facilities in each district but unbalanced</a:t>
            </a:r>
            <a:endParaRPr sz="1400"/>
          </a:p>
          <a:p>
            <a:pPr indent="0" lvl="0" marL="0">
              <a:spcBef>
                <a:spcPts val="1600"/>
              </a:spcBef>
              <a:spcAft>
                <a:spcPts val="0"/>
              </a:spcAft>
              <a:buNone/>
            </a:pPr>
            <a:r>
              <a:rPr lang="en" sz="1400"/>
              <a:t>Notice: </a:t>
            </a:r>
            <a:endParaRPr sz="1400"/>
          </a:p>
          <a:p>
            <a:pPr indent="-317500" lvl="0" marL="457200">
              <a:spcBef>
                <a:spcPts val="1600"/>
              </a:spcBef>
              <a:spcAft>
                <a:spcPts val="0"/>
              </a:spcAft>
              <a:buSzPts val="1400"/>
              <a:buChar char="●"/>
            </a:pPr>
            <a:r>
              <a:rPr lang="en" sz="1400"/>
              <a:t>Swimming pools </a:t>
            </a:r>
            <a:endParaRPr sz="1400"/>
          </a:p>
          <a:p>
            <a:pPr indent="-317500" lvl="0" marL="457200" rtl="0">
              <a:spcBef>
                <a:spcPts val="0"/>
              </a:spcBef>
              <a:spcAft>
                <a:spcPts val="0"/>
              </a:spcAft>
              <a:buSzPts val="1400"/>
              <a:buChar char="●"/>
            </a:pPr>
            <a:r>
              <a:rPr lang="en" sz="1400"/>
              <a:t>Sports Ground</a:t>
            </a:r>
            <a:endParaRPr sz="1400"/>
          </a:p>
        </p:txBody>
      </p:sp>
      <p:pic>
        <p:nvPicPr>
          <p:cNvPr id="352" name="Shape 352"/>
          <p:cNvPicPr preferRelativeResize="0"/>
          <p:nvPr/>
        </p:nvPicPr>
        <p:blipFill>
          <a:blip r:embed="rId3">
            <a:alphaModFix/>
          </a:blip>
          <a:stretch>
            <a:fillRect/>
          </a:stretch>
        </p:blipFill>
        <p:spPr>
          <a:xfrm>
            <a:off x="4973950" y="1066975"/>
            <a:ext cx="3866100" cy="3866100"/>
          </a:xfrm>
          <a:prstGeom prst="rect">
            <a:avLst/>
          </a:prstGeom>
          <a:noFill/>
          <a:ln>
            <a:noFill/>
          </a:ln>
        </p:spPr>
      </p:pic>
      <p:sp>
        <p:nvSpPr>
          <p:cNvPr id="353" name="Shape 353"/>
          <p:cNvSpPr txBox="1"/>
          <p:nvPr/>
        </p:nvSpPr>
        <p:spPr>
          <a:xfrm>
            <a:off x="777300" y="3045725"/>
            <a:ext cx="2845800" cy="1427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rgbClr val="666666"/>
                </a:solidFill>
                <a:latin typeface="Lato"/>
                <a:ea typeface="Lato"/>
                <a:cs typeface="Lato"/>
                <a:sym typeface="Lato"/>
              </a:rPr>
              <a:t>Example:</a:t>
            </a:r>
            <a:endParaRPr>
              <a:solidFill>
                <a:srgbClr val="666666"/>
              </a:solidFill>
              <a:latin typeface="Lato"/>
              <a:ea typeface="Lato"/>
              <a:cs typeface="Lato"/>
              <a:sym typeface="Lato"/>
            </a:endParaRPr>
          </a:p>
          <a:p>
            <a:pPr indent="0" lvl="0" marL="0">
              <a:spcBef>
                <a:spcPts val="0"/>
              </a:spcBef>
              <a:spcAft>
                <a:spcPts val="0"/>
              </a:spcAft>
              <a:buNone/>
            </a:pPr>
            <a:r>
              <a:rPr lang="en">
                <a:solidFill>
                  <a:srgbClr val="666666"/>
                </a:solidFill>
                <a:latin typeface="Lato"/>
                <a:ea typeface="Lato"/>
                <a:cs typeface="Lato"/>
                <a:sym typeface="Lato"/>
              </a:rPr>
              <a:t>Wan Chai: good coverage of </a:t>
            </a:r>
            <a:r>
              <a:rPr lang="en">
                <a:solidFill>
                  <a:srgbClr val="666666"/>
                </a:solidFill>
                <a:latin typeface="Lato"/>
                <a:ea typeface="Lato"/>
                <a:cs typeface="Lato"/>
                <a:sym typeface="Lato"/>
              </a:rPr>
              <a:t>different</a:t>
            </a:r>
            <a:r>
              <a:rPr lang="en">
                <a:solidFill>
                  <a:srgbClr val="666666"/>
                </a:solidFill>
                <a:latin typeface="Lato"/>
                <a:ea typeface="Lato"/>
                <a:cs typeface="Lato"/>
                <a:sym typeface="Lato"/>
              </a:rPr>
              <a:t> types but unbalanced</a:t>
            </a:r>
            <a:endParaRPr>
              <a:solidFill>
                <a:srgbClr val="666666"/>
              </a:solidFill>
              <a:latin typeface="Lato"/>
              <a:ea typeface="Lato"/>
              <a:cs typeface="Lato"/>
              <a:sym typeface="Lato"/>
            </a:endParaRPr>
          </a:p>
        </p:txBody>
      </p:sp>
      <p:sp>
        <p:nvSpPr>
          <p:cNvPr id="354" name="Shape 354"/>
          <p:cNvSpPr/>
          <p:nvPr/>
        </p:nvSpPr>
        <p:spPr>
          <a:xfrm>
            <a:off x="6782125" y="3927800"/>
            <a:ext cx="1236000" cy="6789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Shape 359"/>
          <p:cNvSpPr txBox="1"/>
          <p:nvPr>
            <p:ph type="title"/>
          </p:nvPr>
        </p:nvSpPr>
        <p:spPr>
          <a:xfrm>
            <a:off x="729450" y="6181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Facility Density in Each District - Area</a:t>
            </a:r>
            <a:endParaRPr/>
          </a:p>
        </p:txBody>
      </p:sp>
      <p:sp>
        <p:nvSpPr>
          <p:cNvPr id="360" name="Shape 360"/>
          <p:cNvSpPr txBox="1"/>
          <p:nvPr>
            <p:ph idx="1" type="body"/>
          </p:nvPr>
        </p:nvSpPr>
        <p:spPr>
          <a:xfrm>
            <a:off x="2095650" y="3804775"/>
            <a:ext cx="4952700" cy="1203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distribution of all facilities affected by area dramatically</a:t>
            </a:r>
            <a:endParaRPr/>
          </a:p>
          <a:p>
            <a:pPr indent="0" lvl="0" marL="0">
              <a:spcBef>
                <a:spcPts val="1600"/>
              </a:spcBef>
              <a:spcAft>
                <a:spcPts val="0"/>
              </a:spcAft>
              <a:buNone/>
            </a:pPr>
            <a:r>
              <a:rPr lang="en"/>
              <a:t> </a:t>
            </a:r>
            <a:r>
              <a:rPr lang="en"/>
              <a:t>a</a:t>
            </a:r>
            <a:r>
              <a:rPr lang="en"/>
              <a:t>s Sai Kung, North, Tai Po and Islands district have large area</a:t>
            </a:r>
            <a:endParaRPr/>
          </a:p>
          <a:p>
            <a:pPr indent="0" lvl="0" marL="0">
              <a:spcBef>
                <a:spcPts val="1600"/>
              </a:spcBef>
              <a:spcAft>
                <a:spcPts val="1600"/>
              </a:spcAft>
              <a:buNone/>
            </a:pPr>
            <a:r>
              <a:t/>
            </a:r>
            <a:endParaRPr/>
          </a:p>
        </p:txBody>
      </p:sp>
      <p:sp>
        <p:nvSpPr>
          <p:cNvPr id="361" name="Shape 361"/>
          <p:cNvSpPr/>
          <p:nvPr/>
        </p:nvSpPr>
        <p:spPr>
          <a:xfrm>
            <a:off x="5515400" y="2273875"/>
            <a:ext cx="450900" cy="373200"/>
          </a:xfrm>
          <a:prstGeom prst="mathEqual">
            <a:avLst>
              <a:gd fmla="val 23520" name="adj1"/>
              <a:gd fmla="val 1176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2" name="Shape 362"/>
          <p:cNvSpPr/>
          <p:nvPr/>
        </p:nvSpPr>
        <p:spPr>
          <a:xfrm>
            <a:off x="2545475" y="2292463"/>
            <a:ext cx="450900" cy="373200"/>
          </a:xfrm>
          <a:prstGeom prst="mathDivide">
            <a:avLst>
              <a:gd fmla="val 23520" name="adj1"/>
              <a:gd fmla="val 5880" name="adj2"/>
              <a:gd fmla="val 1176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63" name="Shape 363"/>
          <p:cNvPicPr preferRelativeResize="0"/>
          <p:nvPr/>
        </p:nvPicPr>
        <p:blipFill>
          <a:blip r:embed="rId3">
            <a:alphaModFix/>
          </a:blip>
          <a:stretch>
            <a:fillRect/>
          </a:stretch>
        </p:blipFill>
        <p:spPr>
          <a:xfrm>
            <a:off x="140350" y="1305750"/>
            <a:ext cx="2346624" cy="2346624"/>
          </a:xfrm>
          <a:prstGeom prst="rect">
            <a:avLst/>
          </a:prstGeom>
          <a:noFill/>
          <a:ln>
            <a:noFill/>
          </a:ln>
        </p:spPr>
      </p:pic>
      <p:pic>
        <p:nvPicPr>
          <p:cNvPr id="364" name="Shape 364"/>
          <p:cNvPicPr preferRelativeResize="0"/>
          <p:nvPr/>
        </p:nvPicPr>
        <p:blipFill>
          <a:blip r:embed="rId4">
            <a:alphaModFix/>
          </a:blip>
          <a:stretch>
            <a:fillRect/>
          </a:stretch>
        </p:blipFill>
        <p:spPr>
          <a:xfrm>
            <a:off x="3082575" y="1398438"/>
            <a:ext cx="2346624" cy="2346624"/>
          </a:xfrm>
          <a:prstGeom prst="rect">
            <a:avLst/>
          </a:prstGeom>
          <a:noFill/>
          <a:ln>
            <a:noFill/>
          </a:ln>
        </p:spPr>
      </p:pic>
      <p:pic>
        <p:nvPicPr>
          <p:cNvPr id="365" name="Shape 365"/>
          <p:cNvPicPr preferRelativeResize="0"/>
          <p:nvPr/>
        </p:nvPicPr>
        <p:blipFill>
          <a:blip r:embed="rId5">
            <a:alphaModFix/>
          </a:blip>
          <a:stretch>
            <a:fillRect/>
          </a:stretch>
        </p:blipFill>
        <p:spPr>
          <a:xfrm>
            <a:off x="6118700" y="1305750"/>
            <a:ext cx="2346624" cy="2346624"/>
          </a:xfrm>
          <a:prstGeom prst="rect">
            <a:avLst/>
          </a:prstGeom>
          <a:noFill/>
          <a:ln>
            <a:noFill/>
          </a:ln>
        </p:spPr>
      </p:pic>
      <p:sp>
        <p:nvSpPr>
          <p:cNvPr id="366" name="Shape 366"/>
          <p:cNvSpPr/>
          <p:nvPr/>
        </p:nvSpPr>
        <p:spPr>
          <a:xfrm>
            <a:off x="7282350" y="2871650"/>
            <a:ext cx="765900" cy="496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Shape 371"/>
          <p:cNvSpPr txBox="1"/>
          <p:nvPr>
            <p:ph idx="4294967295" type="body"/>
          </p:nvPr>
        </p:nvSpPr>
        <p:spPr>
          <a:xfrm>
            <a:off x="3480453" y="1254158"/>
            <a:ext cx="5111700" cy="799200"/>
          </a:xfrm>
          <a:prstGeom prst="rect">
            <a:avLst/>
          </a:prstGeom>
        </p:spPr>
        <p:txBody>
          <a:bodyPr anchorCtr="0" anchor="ctr" bIns="91425" lIns="91425" spcFirstLastPara="1" rIns="91425" wrap="square" tIns="91425">
            <a:noAutofit/>
          </a:bodyPr>
          <a:lstStyle/>
          <a:p>
            <a:pPr indent="-311150" lvl="0" marL="457200">
              <a:spcBef>
                <a:spcPts val="0"/>
              </a:spcBef>
              <a:spcAft>
                <a:spcPts val="0"/>
              </a:spcAft>
              <a:buClr>
                <a:schemeClr val="lt1"/>
              </a:buClr>
              <a:buSzPts val="1300"/>
              <a:buChar char="●"/>
            </a:pPr>
            <a:r>
              <a:rPr lang="en">
                <a:solidFill>
                  <a:schemeClr val="lt1"/>
                </a:solidFill>
              </a:rPr>
              <a:t>Lorem ipsum dolor sit amet</a:t>
            </a:r>
            <a:endParaRPr>
              <a:solidFill>
                <a:schemeClr val="lt1"/>
              </a:solidFill>
            </a:endParaRPr>
          </a:p>
          <a:p>
            <a:pPr indent="-311150" lvl="0" marL="457200">
              <a:spcBef>
                <a:spcPts val="0"/>
              </a:spcBef>
              <a:spcAft>
                <a:spcPts val="0"/>
              </a:spcAft>
              <a:buClr>
                <a:schemeClr val="lt1"/>
              </a:buClr>
              <a:buSzPts val="1300"/>
              <a:buChar char="●"/>
            </a:pPr>
            <a:r>
              <a:rPr lang="en">
                <a:solidFill>
                  <a:schemeClr val="lt1"/>
                </a:solidFill>
              </a:rPr>
              <a:t>Sed do eiusmod tempor incididunt ut labore</a:t>
            </a:r>
            <a:endParaRPr>
              <a:solidFill>
                <a:schemeClr val="lt1"/>
              </a:solidFill>
            </a:endParaRPr>
          </a:p>
        </p:txBody>
      </p:sp>
      <p:sp>
        <p:nvSpPr>
          <p:cNvPr id="372" name="Shape 372"/>
          <p:cNvSpPr txBox="1"/>
          <p:nvPr>
            <p:ph type="title"/>
          </p:nvPr>
        </p:nvSpPr>
        <p:spPr>
          <a:xfrm>
            <a:off x="565225" y="52087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Facility Density in Each District - Area &amp; Census</a:t>
            </a:r>
            <a:endParaRPr/>
          </a:p>
        </p:txBody>
      </p:sp>
      <p:pic>
        <p:nvPicPr>
          <p:cNvPr id="373" name="Shape 373"/>
          <p:cNvPicPr preferRelativeResize="0"/>
          <p:nvPr/>
        </p:nvPicPr>
        <p:blipFill>
          <a:blip r:embed="rId3">
            <a:alphaModFix/>
          </a:blip>
          <a:stretch>
            <a:fillRect/>
          </a:stretch>
        </p:blipFill>
        <p:spPr>
          <a:xfrm>
            <a:off x="4782647" y="1357000"/>
            <a:ext cx="3592399" cy="2774925"/>
          </a:xfrm>
          <a:prstGeom prst="rect">
            <a:avLst/>
          </a:prstGeom>
          <a:noFill/>
          <a:ln>
            <a:noFill/>
          </a:ln>
        </p:spPr>
      </p:pic>
      <p:pic>
        <p:nvPicPr>
          <p:cNvPr id="374" name="Shape 374"/>
          <p:cNvPicPr preferRelativeResize="0"/>
          <p:nvPr/>
        </p:nvPicPr>
        <p:blipFill>
          <a:blip r:embed="rId4">
            <a:alphaModFix/>
          </a:blip>
          <a:stretch>
            <a:fillRect/>
          </a:stretch>
        </p:blipFill>
        <p:spPr>
          <a:xfrm>
            <a:off x="916400" y="1274850"/>
            <a:ext cx="3073676" cy="3073676"/>
          </a:xfrm>
          <a:prstGeom prst="rect">
            <a:avLst/>
          </a:prstGeom>
          <a:noFill/>
          <a:ln>
            <a:noFill/>
          </a:ln>
        </p:spPr>
      </p:pic>
      <p:sp>
        <p:nvSpPr>
          <p:cNvPr id="375" name="Shape 375"/>
          <p:cNvSpPr txBox="1"/>
          <p:nvPr/>
        </p:nvSpPr>
        <p:spPr>
          <a:xfrm>
            <a:off x="1788125" y="1171500"/>
            <a:ext cx="1983300" cy="277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200">
                <a:solidFill>
                  <a:srgbClr val="666666"/>
                </a:solidFill>
                <a:latin typeface="Lato"/>
                <a:ea typeface="Lato"/>
                <a:cs typeface="Lato"/>
                <a:sym typeface="Lato"/>
              </a:rPr>
              <a:t>Facilities / Area</a:t>
            </a:r>
            <a:endParaRPr sz="1200">
              <a:solidFill>
                <a:srgbClr val="666666"/>
              </a:solidFill>
              <a:latin typeface="Lato"/>
              <a:ea typeface="Lato"/>
              <a:cs typeface="Lato"/>
              <a:sym typeface="Lato"/>
            </a:endParaRPr>
          </a:p>
        </p:txBody>
      </p:sp>
      <p:sp>
        <p:nvSpPr>
          <p:cNvPr id="376" name="Shape 376"/>
          <p:cNvSpPr txBox="1"/>
          <p:nvPr/>
        </p:nvSpPr>
        <p:spPr>
          <a:xfrm>
            <a:off x="5714100" y="1171500"/>
            <a:ext cx="1983300" cy="277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200">
                <a:solidFill>
                  <a:srgbClr val="666666"/>
                </a:solidFill>
                <a:latin typeface="Lato"/>
                <a:ea typeface="Lato"/>
                <a:cs typeface="Lato"/>
                <a:sym typeface="Lato"/>
              </a:rPr>
              <a:t>Population Growth Rate</a:t>
            </a:r>
            <a:endParaRPr sz="1200">
              <a:solidFill>
                <a:srgbClr val="666666"/>
              </a:solidFill>
              <a:latin typeface="Lato"/>
              <a:ea typeface="Lato"/>
              <a:cs typeface="Lato"/>
              <a:sym typeface="Lato"/>
            </a:endParaRPr>
          </a:p>
        </p:txBody>
      </p:sp>
      <p:sp>
        <p:nvSpPr>
          <p:cNvPr id="377" name="Shape 377"/>
          <p:cNvSpPr txBox="1"/>
          <p:nvPr/>
        </p:nvSpPr>
        <p:spPr>
          <a:xfrm>
            <a:off x="2398675" y="4131925"/>
            <a:ext cx="4853700" cy="982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rgbClr val="666666"/>
                </a:solidFill>
                <a:latin typeface="Lato"/>
                <a:ea typeface="Lato"/>
                <a:cs typeface="Lato"/>
                <a:sym typeface="Lato"/>
              </a:rPr>
              <a:t>Sai Kung, Islands, North:</a:t>
            </a:r>
            <a:endParaRPr>
              <a:solidFill>
                <a:srgbClr val="666666"/>
              </a:solidFill>
              <a:latin typeface="Lato"/>
              <a:ea typeface="Lato"/>
              <a:cs typeface="Lato"/>
              <a:sym typeface="Lato"/>
            </a:endParaRPr>
          </a:p>
          <a:p>
            <a:pPr indent="0" lvl="0" marL="0">
              <a:spcBef>
                <a:spcPts val="0"/>
              </a:spcBef>
              <a:spcAft>
                <a:spcPts val="0"/>
              </a:spcAft>
              <a:buNone/>
            </a:pPr>
            <a:r>
              <a:rPr lang="en">
                <a:solidFill>
                  <a:srgbClr val="666666"/>
                </a:solidFill>
                <a:latin typeface="Lato"/>
                <a:ea typeface="Lato"/>
                <a:cs typeface="Lato"/>
                <a:sym typeface="Lato"/>
              </a:rPr>
              <a:t>high population increase rate &amp;  low facility density</a:t>
            </a:r>
            <a:endParaRPr>
              <a:solidFill>
                <a:srgbClr val="666666"/>
              </a:solidFill>
              <a:latin typeface="Lato"/>
              <a:ea typeface="Lato"/>
              <a:cs typeface="Lato"/>
              <a:sym typeface="Lato"/>
            </a:endParaRPr>
          </a:p>
          <a:p>
            <a:pPr indent="0" lvl="0" marL="0">
              <a:spcBef>
                <a:spcPts val="0"/>
              </a:spcBef>
              <a:spcAft>
                <a:spcPts val="0"/>
              </a:spcAft>
              <a:buNone/>
            </a:pPr>
            <a:r>
              <a:rPr lang="en">
                <a:solidFill>
                  <a:srgbClr val="666666"/>
                </a:solidFill>
                <a:latin typeface="Lato"/>
                <a:ea typeface="Lato"/>
                <a:cs typeface="Lato"/>
                <a:sym typeface="Lato"/>
              </a:rPr>
              <a:t>Further urban planning should be considered in future</a:t>
            </a:r>
            <a:endParaRPr>
              <a:solidFill>
                <a:srgbClr val="666666"/>
              </a:solidFill>
              <a:latin typeface="Lato"/>
              <a:ea typeface="Lato"/>
              <a:cs typeface="Lato"/>
              <a:sym typeface="Lato"/>
            </a:endParaRPr>
          </a:p>
        </p:txBody>
      </p:sp>
      <p:sp>
        <p:nvSpPr>
          <p:cNvPr id="378" name="Shape 378"/>
          <p:cNvSpPr/>
          <p:nvPr/>
        </p:nvSpPr>
        <p:spPr>
          <a:xfrm>
            <a:off x="2774200" y="3647350"/>
            <a:ext cx="706200" cy="277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9" name="Shape 379"/>
          <p:cNvSpPr/>
          <p:nvPr/>
        </p:nvSpPr>
        <p:spPr>
          <a:xfrm>
            <a:off x="7095350" y="3541775"/>
            <a:ext cx="706200" cy="2178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pic>
        <p:nvPicPr>
          <p:cNvPr id="384" name="Shape 384"/>
          <p:cNvPicPr preferRelativeResize="0"/>
          <p:nvPr/>
        </p:nvPicPr>
        <p:blipFill>
          <a:blip r:embed="rId3">
            <a:alphaModFix/>
          </a:blip>
          <a:stretch>
            <a:fillRect/>
          </a:stretch>
        </p:blipFill>
        <p:spPr>
          <a:xfrm>
            <a:off x="791312" y="270675"/>
            <a:ext cx="7561375" cy="4602150"/>
          </a:xfrm>
          <a:prstGeom prst="rect">
            <a:avLst/>
          </a:prstGeom>
          <a:noFill/>
          <a:ln>
            <a:noFill/>
          </a:ln>
        </p:spPr>
      </p:pic>
      <p:sp>
        <p:nvSpPr>
          <p:cNvPr id="385" name="Shape 385"/>
          <p:cNvSpPr txBox="1"/>
          <p:nvPr>
            <p:ph idx="4294967295" type="title"/>
          </p:nvPr>
        </p:nvSpPr>
        <p:spPr>
          <a:xfrm>
            <a:off x="376900" y="181025"/>
            <a:ext cx="7227600" cy="7002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400"/>
              <a:t>Target area within 1000 m to Badminton Court</a:t>
            </a:r>
            <a:endParaRPr sz="24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sp>
        <p:nvSpPr>
          <p:cNvPr id="390" name="Shape 390"/>
          <p:cNvSpPr txBox="1"/>
          <p:nvPr>
            <p:ph idx="4294967295" type="title"/>
          </p:nvPr>
        </p:nvSpPr>
        <p:spPr>
          <a:xfrm>
            <a:off x="376900" y="181025"/>
            <a:ext cx="3999900" cy="7002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400"/>
              <a:t>Accessibility Analysis</a:t>
            </a:r>
            <a:endParaRPr sz="2400"/>
          </a:p>
        </p:txBody>
      </p:sp>
      <p:pic>
        <p:nvPicPr>
          <p:cNvPr id="391" name="Shape 391"/>
          <p:cNvPicPr preferRelativeResize="0"/>
          <p:nvPr/>
        </p:nvPicPr>
        <p:blipFill>
          <a:blip r:embed="rId3">
            <a:alphaModFix/>
          </a:blip>
          <a:stretch>
            <a:fillRect/>
          </a:stretch>
        </p:blipFill>
        <p:spPr>
          <a:xfrm>
            <a:off x="4867675" y="333050"/>
            <a:ext cx="3289550" cy="2295274"/>
          </a:xfrm>
          <a:prstGeom prst="rect">
            <a:avLst/>
          </a:prstGeom>
          <a:noFill/>
          <a:ln>
            <a:noFill/>
          </a:ln>
        </p:spPr>
      </p:pic>
      <p:pic>
        <p:nvPicPr>
          <p:cNvPr id="392" name="Shape 392"/>
          <p:cNvPicPr preferRelativeResize="0"/>
          <p:nvPr/>
        </p:nvPicPr>
        <p:blipFill>
          <a:blip r:embed="rId4">
            <a:alphaModFix/>
          </a:blip>
          <a:stretch>
            <a:fillRect/>
          </a:stretch>
        </p:blipFill>
        <p:spPr>
          <a:xfrm>
            <a:off x="4733150" y="2851392"/>
            <a:ext cx="3472075" cy="2036583"/>
          </a:xfrm>
          <a:prstGeom prst="rect">
            <a:avLst/>
          </a:prstGeom>
          <a:noFill/>
          <a:ln>
            <a:noFill/>
          </a:ln>
        </p:spPr>
      </p:pic>
      <p:sp>
        <p:nvSpPr>
          <p:cNvPr id="393" name="Shape 393"/>
          <p:cNvSpPr txBox="1"/>
          <p:nvPr/>
        </p:nvSpPr>
        <p:spPr>
          <a:xfrm>
            <a:off x="4867700" y="2468000"/>
            <a:ext cx="3289500" cy="3072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1100">
                <a:solidFill>
                  <a:srgbClr val="666666"/>
                </a:solidFill>
                <a:latin typeface="Lato"/>
                <a:ea typeface="Lato"/>
                <a:cs typeface="Lato"/>
                <a:sym typeface="Lato"/>
              </a:rPr>
              <a:t>Highway network (intersected with base map)</a:t>
            </a:r>
            <a:endParaRPr sz="1100">
              <a:solidFill>
                <a:srgbClr val="666666"/>
              </a:solidFill>
              <a:latin typeface="Lato"/>
              <a:ea typeface="Lato"/>
              <a:cs typeface="Lato"/>
              <a:sym typeface="Lato"/>
            </a:endParaRPr>
          </a:p>
        </p:txBody>
      </p:sp>
      <p:sp>
        <p:nvSpPr>
          <p:cNvPr id="394" name="Shape 394"/>
          <p:cNvSpPr txBox="1"/>
          <p:nvPr/>
        </p:nvSpPr>
        <p:spPr>
          <a:xfrm>
            <a:off x="529625" y="4373525"/>
            <a:ext cx="3538200" cy="438000"/>
          </a:xfrm>
          <a:prstGeom prst="rect">
            <a:avLst/>
          </a:prstGeom>
          <a:no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1100">
                <a:solidFill>
                  <a:srgbClr val="666666"/>
                </a:solidFill>
                <a:latin typeface="Lato"/>
                <a:ea typeface="Lato"/>
                <a:cs typeface="Lato"/>
                <a:sym typeface="Lato"/>
              </a:rPr>
              <a:t>Facilities located in the highway buffer</a:t>
            </a:r>
            <a:endParaRPr sz="1100">
              <a:solidFill>
                <a:srgbClr val="666666"/>
              </a:solidFill>
              <a:latin typeface="Lato"/>
              <a:ea typeface="Lato"/>
              <a:cs typeface="Lato"/>
              <a:sym typeface="Lato"/>
            </a:endParaRPr>
          </a:p>
        </p:txBody>
      </p:sp>
      <p:sp>
        <p:nvSpPr>
          <p:cNvPr id="395" name="Shape 395"/>
          <p:cNvSpPr/>
          <p:nvPr/>
        </p:nvSpPr>
        <p:spPr>
          <a:xfrm>
            <a:off x="2265850" y="2905300"/>
            <a:ext cx="423600" cy="307200"/>
          </a:xfrm>
          <a:prstGeom prst="roundRect">
            <a:avLst>
              <a:gd fmla="val 16667" name="adj"/>
            </a:avLst>
          </a:prstGeom>
          <a:no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96" name="Shape 396"/>
          <p:cNvPicPr preferRelativeResize="0"/>
          <p:nvPr/>
        </p:nvPicPr>
        <p:blipFill>
          <a:blip r:embed="rId5">
            <a:alphaModFix/>
          </a:blip>
          <a:stretch>
            <a:fillRect/>
          </a:stretch>
        </p:blipFill>
        <p:spPr>
          <a:xfrm>
            <a:off x="166888" y="1161425"/>
            <a:ext cx="4263674" cy="3144575"/>
          </a:xfrm>
          <a:prstGeom prst="rect">
            <a:avLst/>
          </a:prstGeom>
          <a:noFill/>
          <a:ln>
            <a:noFill/>
          </a:ln>
        </p:spPr>
      </p:pic>
      <p:sp>
        <p:nvSpPr>
          <p:cNvPr id="397" name="Shape 397"/>
          <p:cNvSpPr/>
          <p:nvPr/>
        </p:nvSpPr>
        <p:spPr>
          <a:xfrm>
            <a:off x="1992625" y="2725600"/>
            <a:ext cx="423600" cy="3072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98" name="Shape 398"/>
          <p:cNvCxnSpPr>
            <a:stCxn id="397" idx="0"/>
          </p:cNvCxnSpPr>
          <p:nvPr/>
        </p:nvCxnSpPr>
        <p:spPr>
          <a:xfrm>
            <a:off x="2204425" y="2725600"/>
            <a:ext cx="2516400" cy="131700"/>
          </a:xfrm>
          <a:prstGeom prst="straightConnector1">
            <a:avLst/>
          </a:prstGeom>
          <a:noFill/>
          <a:ln cap="flat" cmpd="sng" w="19050">
            <a:solidFill>
              <a:srgbClr val="FF0000"/>
            </a:solidFill>
            <a:prstDash val="solid"/>
            <a:round/>
            <a:headEnd len="med" w="med" type="none"/>
            <a:tailEnd len="med" w="med" type="triangle"/>
          </a:ln>
        </p:spPr>
      </p:cxnSp>
      <p:cxnSp>
        <p:nvCxnSpPr>
          <p:cNvPr id="399" name="Shape 399"/>
          <p:cNvCxnSpPr>
            <a:stCxn id="397" idx="2"/>
          </p:cNvCxnSpPr>
          <p:nvPr/>
        </p:nvCxnSpPr>
        <p:spPr>
          <a:xfrm>
            <a:off x="2204425" y="3032800"/>
            <a:ext cx="2504700" cy="1722000"/>
          </a:xfrm>
          <a:prstGeom prst="straightConnector1">
            <a:avLst/>
          </a:prstGeom>
          <a:noFill/>
          <a:ln cap="flat" cmpd="sng" w="19050">
            <a:solidFill>
              <a:srgbClr val="FF0000"/>
            </a:solidFill>
            <a:prstDash val="solid"/>
            <a:round/>
            <a:headEnd len="med" w="med" type="none"/>
            <a:tailEnd len="med" w="med" type="triangl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Shape 404"/>
          <p:cNvSpPr/>
          <p:nvPr/>
        </p:nvSpPr>
        <p:spPr>
          <a:xfrm>
            <a:off x="0" y="0"/>
            <a:ext cx="9161100" cy="31050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5" name="Shape 405"/>
          <p:cNvSpPr txBox="1"/>
          <p:nvPr>
            <p:ph idx="4294967295" type="title"/>
          </p:nvPr>
        </p:nvSpPr>
        <p:spPr>
          <a:xfrm>
            <a:off x="-255275" y="136775"/>
            <a:ext cx="4411500" cy="7335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sz="2400">
                <a:solidFill>
                  <a:schemeClr val="lt1"/>
                </a:solidFill>
              </a:rPr>
              <a:t>Conclusion of Findings </a:t>
            </a:r>
            <a:endParaRPr sz="2400">
              <a:solidFill>
                <a:schemeClr val="lt1"/>
              </a:solidFill>
            </a:endParaRPr>
          </a:p>
        </p:txBody>
      </p:sp>
      <p:sp>
        <p:nvSpPr>
          <p:cNvPr id="406" name="Shape 406"/>
          <p:cNvSpPr txBox="1"/>
          <p:nvPr>
            <p:ph idx="4294967295" type="title"/>
          </p:nvPr>
        </p:nvSpPr>
        <p:spPr>
          <a:xfrm>
            <a:off x="91175" y="3159650"/>
            <a:ext cx="2614800" cy="7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  </a:t>
            </a:r>
            <a:r>
              <a:rPr lang="en" sz="2400">
                <a:solidFill>
                  <a:schemeClr val="dk1"/>
                </a:solidFill>
              </a:rPr>
              <a:t>Limitations</a:t>
            </a:r>
            <a:endParaRPr sz="2400">
              <a:solidFill>
                <a:schemeClr val="dk1"/>
              </a:solidFill>
            </a:endParaRPr>
          </a:p>
        </p:txBody>
      </p:sp>
      <p:sp>
        <p:nvSpPr>
          <p:cNvPr id="407" name="Shape 407"/>
          <p:cNvSpPr txBox="1"/>
          <p:nvPr/>
        </p:nvSpPr>
        <p:spPr>
          <a:xfrm>
            <a:off x="355550" y="820475"/>
            <a:ext cx="4132500" cy="18603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Facilities are </a:t>
            </a:r>
            <a:r>
              <a:rPr b="1" lang="en" sz="1800">
                <a:solidFill>
                  <a:schemeClr val="accent6"/>
                </a:solidFill>
                <a:latin typeface="Lato"/>
                <a:ea typeface="Lato"/>
                <a:cs typeface="Lato"/>
                <a:sym typeface="Lato"/>
              </a:rPr>
              <a:t>clustered</a:t>
            </a:r>
            <a:r>
              <a:rPr b="1" lang="en">
                <a:solidFill>
                  <a:srgbClr val="FFFFFF"/>
                </a:solidFill>
                <a:latin typeface="Lato"/>
                <a:ea typeface="Lato"/>
                <a:cs typeface="Lato"/>
                <a:sym typeface="Lato"/>
              </a:rPr>
              <a:t> </a:t>
            </a:r>
            <a:r>
              <a:rPr lang="en">
                <a:solidFill>
                  <a:srgbClr val="FFFFFF"/>
                </a:solidFill>
                <a:latin typeface="Lato"/>
                <a:ea typeface="Lato"/>
                <a:cs typeface="Lato"/>
                <a:sym typeface="Lato"/>
              </a:rPr>
              <a:t>spatially, except sports ground</a:t>
            </a:r>
            <a:endParaRPr>
              <a:solidFill>
                <a:srgbClr val="FFFFFF"/>
              </a:solidFill>
              <a:latin typeface="Lato"/>
              <a:ea typeface="Lato"/>
              <a:cs typeface="Lato"/>
              <a:sym typeface="Lato"/>
            </a:endParaRPr>
          </a:p>
          <a:p>
            <a:pPr indent="-317500" lvl="0" marL="457200" rtl="0">
              <a:spcBef>
                <a:spcPts val="0"/>
              </a:spcBef>
              <a:spcAft>
                <a:spcPts val="0"/>
              </a:spcAft>
              <a:buClr>
                <a:srgbClr val="FFFFFF"/>
              </a:buClr>
              <a:buSzPts val="1400"/>
              <a:buFont typeface="Lato"/>
              <a:buChar char="●"/>
            </a:pPr>
            <a:r>
              <a:rPr b="1" lang="en" sz="1800">
                <a:solidFill>
                  <a:schemeClr val="accent6"/>
                </a:solidFill>
                <a:latin typeface="Lato"/>
                <a:ea typeface="Lato"/>
                <a:cs typeface="Lato"/>
                <a:sym typeface="Lato"/>
              </a:rPr>
              <a:t>Hot spots</a:t>
            </a:r>
            <a:r>
              <a:rPr lang="en" sz="1800">
                <a:solidFill>
                  <a:srgbClr val="FFFFFF"/>
                </a:solidFill>
                <a:latin typeface="Lato"/>
                <a:ea typeface="Lato"/>
                <a:cs typeface="Lato"/>
                <a:sym typeface="Lato"/>
              </a:rPr>
              <a:t> </a:t>
            </a:r>
            <a:r>
              <a:rPr lang="en">
                <a:solidFill>
                  <a:srgbClr val="FFFFFF"/>
                </a:solidFill>
                <a:latin typeface="Lato"/>
                <a:ea typeface="Lato"/>
                <a:cs typeface="Lato"/>
                <a:sym typeface="Lato"/>
              </a:rPr>
              <a:t>lie almost in Hong Kong Island and Kowloon, while </a:t>
            </a:r>
            <a:r>
              <a:rPr b="1" lang="en" sz="1800">
                <a:solidFill>
                  <a:schemeClr val="accent6"/>
                </a:solidFill>
                <a:latin typeface="Lato"/>
                <a:ea typeface="Lato"/>
                <a:cs typeface="Lato"/>
                <a:sym typeface="Lato"/>
              </a:rPr>
              <a:t>cool spots</a:t>
            </a:r>
            <a:r>
              <a:rPr b="1" lang="en">
                <a:solidFill>
                  <a:srgbClr val="FFFFFF"/>
                </a:solidFill>
                <a:latin typeface="Lato"/>
                <a:ea typeface="Lato"/>
                <a:cs typeface="Lato"/>
                <a:sym typeface="Lato"/>
              </a:rPr>
              <a:t> </a:t>
            </a:r>
            <a:r>
              <a:rPr lang="en">
                <a:solidFill>
                  <a:srgbClr val="FFFFFF"/>
                </a:solidFill>
                <a:latin typeface="Lato"/>
                <a:ea typeface="Lato"/>
                <a:cs typeface="Lato"/>
                <a:sym typeface="Lato"/>
              </a:rPr>
              <a:t>mostly in New Territories</a:t>
            </a:r>
            <a:endParaRPr>
              <a:solidFill>
                <a:srgbClr val="FFFFFF"/>
              </a:solidFill>
              <a:latin typeface="Lato"/>
              <a:ea typeface="Lato"/>
              <a:cs typeface="Lato"/>
              <a:sym typeface="Lato"/>
            </a:endParaRPr>
          </a:p>
          <a:p>
            <a:pPr indent="-317500" lvl="0" marL="457200" rtl="0">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Around </a:t>
            </a:r>
            <a:r>
              <a:rPr b="1" lang="en" sz="1800">
                <a:solidFill>
                  <a:schemeClr val="accent6"/>
                </a:solidFill>
                <a:latin typeface="Lato"/>
                <a:ea typeface="Lato"/>
                <a:cs typeface="Lato"/>
                <a:sym typeface="Lato"/>
              </a:rPr>
              <a:t>6 facility types</a:t>
            </a:r>
            <a:r>
              <a:rPr lang="en">
                <a:solidFill>
                  <a:srgbClr val="FFFFFF"/>
                </a:solidFill>
                <a:latin typeface="Lato"/>
                <a:ea typeface="Lato"/>
                <a:cs typeface="Lato"/>
                <a:sym typeface="Lato"/>
              </a:rPr>
              <a:t> in each district</a:t>
            </a:r>
            <a:endParaRPr b="1">
              <a:solidFill>
                <a:schemeClr val="accent6"/>
              </a:solidFill>
              <a:latin typeface="Lato"/>
              <a:ea typeface="Lato"/>
              <a:cs typeface="Lato"/>
              <a:sym typeface="Lato"/>
            </a:endParaRPr>
          </a:p>
        </p:txBody>
      </p:sp>
      <p:sp>
        <p:nvSpPr>
          <p:cNvPr id="408" name="Shape 408"/>
          <p:cNvSpPr txBox="1"/>
          <p:nvPr/>
        </p:nvSpPr>
        <p:spPr>
          <a:xfrm>
            <a:off x="537900" y="3715100"/>
            <a:ext cx="3950100" cy="12801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Clr>
                <a:schemeClr val="dk1"/>
              </a:buClr>
              <a:buSzPts val="1400"/>
              <a:buFont typeface="Lato"/>
              <a:buChar char="●"/>
            </a:pPr>
            <a:r>
              <a:rPr b="1" lang="en">
                <a:solidFill>
                  <a:schemeClr val="dk1"/>
                </a:solidFill>
                <a:latin typeface="Lato"/>
                <a:ea typeface="Lato"/>
                <a:cs typeface="Lato"/>
                <a:sym typeface="Lato"/>
              </a:rPr>
              <a:t>Accuracy of buffer analysis:</a:t>
            </a:r>
            <a:endParaRPr b="1">
              <a:solidFill>
                <a:schemeClr val="dk1"/>
              </a:solidFill>
              <a:latin typeface="Lato"/>
              <a:ea typeface="Lato"/>
              <a:cs typeface="Lato"/>
              <a:sym typeface="Lato"/>
            </a:endParaRPr>
          </a:p>
          <a:p>
            <a:pPr indent="0" lvl="0" marL="457200" rtl="0">
              <a:spcBef>
                <a:spcPts val="0"/>
              </a:spcBef>
              <a:spcAft>
                <a:spcPts val="0"/>
              </a:spcAft>
              <a:buNone/>
            </a:pPr>
            <a:r>
              <a:rPr lang="en">
                <a:solidFill>
                  <a:schemeClr val="dk1"/>
                </a:solidFill>
                <a:latin typeface="Lato"/>
                <a:ea typeface="Lato"/>
                <a:cs typeface="Lato"/>
                <a:sym typeface="Lato"/>
              </a:rPr>
              <a:t>Country parks have large area but still considered as point</a:t>
            </a:r>
            <a:endParaRPr>
              <a:solidFill>
                <a:schemeClr val="dk1"/>
              </a:solidFill>
              <a:latin typeface="Lato"/>
              <a:ea typeface="Lato"/>
              <a:cs typeface="Lato"/>
              <a:sym typeface="Lato"/>
            </a:endParaRPr>
          </a:p>
          <a:p>
            <a:pPr indent="-317500" lvl="0" marL="457200" rtl="0">
              <a:spcBef>
                <a:spcPts val="0"/>
              </a:spcBef>
              <a:spcAft>
                <a:spcPts val="0"/>
              </a:spcAft>
              <a:buClr>
                <a:schemeClr val="dk1"/>
              </a:buClr>
              <a:buSzPts val="1400"/>
              <a:buFont typeface="Lato"/>
              <a:buChar char="●"/>
            </a:pPr>
            <a:r>
              <a:rPr b="1" lang="en">
                <a:solidFill>
                  <a:schemeClr val="dk1"/>
                </a:solidFill>
                <a:latin typeface="Lato"/>
                <a:ea typeface="Lato"/>
                <a:cs typeface="Lato"/>
                <a:sym typeface="Lato"/>
              </a:rPr>
              <a:t>Limited data size:</a:t>
            </a:r>
            <a:endParaRPr b="1">
              <a:solidFill>
                <a:schemeClr val="dk1"/>
              </a:solidFill>
              <a:latin typeface="Lato"/>
              <a:ea typeface="Lato"/>
              <a:cs typeface="Lato"/>
              <a:sym typeface="Lato"/>
            </a:endParaRPr>
          </a:p>
          <a:p>
            <a:pPr indent="0" lvl="0" marL="457200" rtl="0">
              <a:spcBef>
                <a:spcPts val="0"/>
              </a:spcBef>
              <a:spcAft>
                <a:spcPts val="0"/>
              </a:spcAft>
              <a:buNone/>
            </a:pPr>
            <a:r>
              <a:rPr lang="en">
                <a:solidFill>
                  <a:schemeClr val="dk1"/>
                </a:solidFill>
                <a:latin typeface="Lato"/>
                <a:ea typeface="Lato"/>
                <a:cs typeface="Lato"/>
                <a:sym typeface="Lato"/>
              </a:rPr>
              <a:t>The amount of facilities are not large</a:t>
            </a:r>
            <a:endParaRPr>
              <a:solidFill>
                <a:schemeClr val="dk1"/>
              </a:solidFill>
              <a:latin typeface="Lato"/>
              <a:ea typeface="Lato"/>
              <a:cs typeface="Lato"/>
              <a:sym typeface="Lato"/>
            </a:endParaRPr>
          </a:p>
        </p:txBody>
      </p:sp>
      <p:sp>
        <p:nvSpPr>
          <p:cNvPr id="409" name="Shape 409"/>
          <p:cNvSpPr txBox="1"/>
          <p:nvPr/>
        </p:nvSpPr>
        <p:spPr>
          <a:xfrm>
            <a:off x="4765450" y="820475"/>
            <a:ext cx="4132500" cy="18603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Different types of facility would show </a:t>
            </a:r>
            <a:r>
              <a:rPr b="1" lang="en" sz="1800">
                <a:solidFill>
                  <a:schemeClr val="accent6"/>
                </a:solidFill>
                <a:latin typeface="Lato"/>
                <a:ea typeface="Lato"/>
                <a:cs typeface="Lato"/>
                <a:sym typeface="Lato"/>
              </a:rPr>
              <a:t>large</a:t>
            </a:r>
            <a:r>
              <a:rPr b="1" lang="en">
                <a:solidFill>
                  <a:schemeClr val="accent6"/>
                </a:solidFill>
                <a:latin typeface="Lato"/>
                <a:ea typeface="Lato"/>
                <a:cs typeface="Lato"/>
                <a:sym typeface="Lato"/>
              </a:rPr>
              <a:t> </a:t>
            </a:r>
            <a:r>
              <a:rPr lang="en">
                <a:solidFill>
                  <a:schemeClr val="lt1"/>
                </a:solidFill>
                <a:latin typeface="Lato"/>
                <a:ea typeface="Lato"/>
                <a:cs typeface="Lato"/>
                <a:sym typeface="Lato"/>
              </a:rPr>
              <a:t>difference in </a:t>
            </a:r>
            <a:r>
              <a:rPr lang="en">
                <a:solidFill>
                  <a:srgbClr val="FFFFFF"/>
                </a:solidFill>
                <a:latin typeface="Lato"/>
                <a:ea typeface="Lato"/>
                <a:cs typeface="Lato"/>
                <a:sym typeface="Lato"/>
              </a:rPr>
              <a:t>distribution, coverage &amp; density</a:t>
            </a:r>
            <a:endParaRPr>
              <a:solidFill>
                <a:srgbClr val="FFFFFF"/>
              </a:solidFill>
              <a:latin typeface="Lato"/>
              <a:ea typeface="Lato"/>
              <a:cs typeface="Lato"/>
              <a:sym typeface="Lato"/>
            </a:endParaRPr>
          </a:p>
          <a:p>
            <a:pPr indent="-317500" lvl="0" marL="457200" rtl="0">
              <a:spcBef>
                <a:spcPts val="0"/>
              </a:spcBef>
              <a:spcAft>
                <a:spcPts val="0"/>
              </a:spcAft>
              <a:buClr>
                <a:schemeClr val="lt1"/>
              </a:buClr>
              <a:buSzPts val="1400"/>
              <a:buFont typeface="Lato"/>
              <a:buChar char="●"/>
            </a:pPr>
            <a:r>
              <a:rPr b="1" lang="en" sz="1800">
                <a:solidFill>
                  <a:schemeClr val="accent6"/>
                </a:solidFill>
                <a:latin typeface="Lato"/>
                <a:ea typeface="Lato"/>
                <a:cs typeface="Lato"/>
                <a:sym typeface="Lato"/>
              </a:rPr>
              <a:t>90%</a:t>
            </a:r>
            <a:r>
              <a:rPr lang="en" sz="1800">
                <a:solidFill>
                  <a:schemeClr val="lt1"/>
                </a:solidFill>
                <a:latin typeface="Lato"/>
                <a:ea typeface="Lato"/>
                <a:cs typeface="Lato"/>
                <a:sym typeface="Lato"/>
              </a:rPr>
              <a:t> </a:t>
            </a:r>
            <a:r>
              <a:rPr lang="en">
                <a:solidFill>
                  <a:schemeClr val="lt1"/>
                </a:solidFill>
                <a:latin typeface="Lato"/>
                <a:ea typeface="Lato"/>
                <a:cs typeface="Lato"/>
                <a:sym typeface="Lato"/>
              </a:rPr>
              <a:t>facilities are </a:t>
            </a:r>
            <a:r>
              <a:rPr lang="en">
                <a:solidFill>
                  <a:srgbClr val="FFFFFF"/>
                </a:solidFill>
                <a:latin typeface="Lato"/>
                <a:ea typeface="Lato"/>
                <a:cs typeface="Lato"/>
                <a:sym typeface="Lato"/>
              </a:rPr>
              <a:t>within</a:t>
            </a:r>
            <a:r>
              <a:rPr b="1" lang="en">
                <a:solidFill>
                  <a:schemeClr val="accent6"/>
                </a:solidFill>
                <a:latin typeface="Lato"/>
                <a:ea typeface="Lato"/>
                <a:cs typeface="Lato"/>
                <a:sym typeface="Lato"/>
              </a:rPr>
              <a:t> </a:t>
            </a:r>
            <a:r>
              <a:rPr b="1" lang="en" sz="1800">
                <a:solidFill>
                  <a:schemeClr val="accent6"/>
                </a:solidFill>
                <a:latin typeface="Lato"/>
                <a:ea typeface="Lato"/>
                <a:cs typeface="Lato"/>
                <a:sym typeface="Lato"/>
              </a:rPr>
              <a:t>100 meters</a:t>
            </a:r>
            <a:r>
              <a:rPr b="1" lang="en" sz="1800">
                <a:solidFill>
                  <a:schemeClr val="lt1"/>
                </a:solidFill>
                <a:latin typeface="Lato"/>
                <a:ea typeface="Lato"/>
                <a:cs typeface="Lato"/>
                <a:sym typeface="Lato"/>
              </a:rPr>
              <a:t> </a:t>
            </a:r>
            <a:r>
              <a:rPr lang="en">
                <a:solidFill>
                  <a:schemeClr val="lt1"/>
                </a:solidFill>
                <a:latin typeface="Lato"/>
                <a:ea typeface="Lato"/>
                <a:cs typeface="Lato"/>
                <a:sym typeface="Lato"/>
              </a:rPr>
              <a:t>to nearby highways except country parks </a:t>
            </a:r>
            <a:endParaRPr>
              <a:solidFill>
                <a:schemeClr val="lt1"/>
              </a:solidFill>
              <a:latin typeface="Lato"/>
              <a:ea typeface="Lato"/>
              <a:cs typeface="Lato"/>
              <a:sym typeface="Lato"/>
            </a:endParaRPr>
          </a:p>
          <a:p>
            <a:pPr indent="0" lvl="0" marL="0" rtl="0">
              <a:spcBef>
                <a:spcPts val="0"/>
              </a:spcBef>
              <a:spcAft>
                <a:spcPts val="0"/>
              </a:spcAft>
              <a:buNone/>
            </a:pPr>
            <a:r>
              <a:t/>
            </a:r>
            <a:endParaRPr>
              <a:solidFill>
                <a:schemeClr val="lt1"/>
              </a:solidFill>
              <a:latin typeface="Lato"/>
              <a:ea typeface="Lato"/>
              <a:cs typeface="Lato"/>
              <a:sym typeface="Lato"/>
            </a:endParaRPr>
          </a:p>
          <a:p>
            <a:pPr indent="-317500" lvl="0" marL="457200" rtl="0">
              <a:spcBef>
                <a:spcPts val="0"/>
              </a:spcBef>
              <a:spcAft>
                <a:spcPts val="0"/>
              </a:spcAft>
              <a:buClr>
                <a:schemeClr val="lt1"/>
              </a:buClr>
              <a:buSzPts val="1400"/>
              <a:buFont typeface="Lato"/>
              <a:buChar char="●"/>
            </a:pPr>
            <a:r>
              <a:rPr lang="en">
                <a:solidFill>
                  <a:schemeClr val="lt1"/>
                </a:solidFill>
                <a:latin typeface="Lato"/>
                <a:ea typeface="Lato"/>
                <a:cs typeface="Lato"/>
                <a:sym typeface="Lato"/>
              </a:rPr>
              <a:t>Good living condition</a:t>
            </a:r>
            <a:endParaRPr>
              <a:solidFill>
                <a:schemeClr val="lt1"/>
              </a:solidFill>
              <a:latin typeface="Lato"/>
              <a:ea typeface="Lato"/>
              <a:cs typeface="Lato"/>
              <a:sym typeface="Lato"/>
            </a:endParaRPr>
          </a:p>
          <a:p>
            <a:pPr indent="-317500" lvl="0" marL="457200" rtl="0">
              <a:spcBef>
                <a:spcPts val="0"/>
              </a:spcBef>
              <a:spcAft>
                <a:spcPts val="0"/>
              </a:spcAft>
              <a:buClr>
                <a:schemeClr val="lt1"/>
              </a:buClr>
              <a:buSzPts val="1400"/>
              <a:buFont typeface="Lato"/>
              <a:buChar char="●"/>
            </a:pPr>
            <a:r>
              <a:rPr b="1" lang="en" sz="1800">
                <a:solidFill>
                  <a:schemeClr val="accent6"/>
                </a:solidFill>
                <a:latin typeface="Lato"/>
                <a:ea typeface="Lato"/>
                <a:cs typeface="Lato"/>
                <a:sym typeface="Lato"/>
              </a:rPr>
              <a:t>Long living expectancy </a:t>
            </a:r>
            <a:r>
              <a:rPr lang="en">
                <a:solidFill>
                  <a:schemeClr val="lt1"/>
                </a:solidFill>
                <a:latin typeface="Lato"/>
                <a:ea typeface="Lato"/>
                <a:cs typeface="Lato"/>
                <a:sym typeface="Lato"/>
              </a:rPr>
              <a:t>in HK </a:t>
            </a:r>
            <a:endParaRPr>
              <a:solidFill>
                <a:schemeClr val="lt1"/>
              </a:solidFill>
              <a:latin typeface="Lato"/>
              <a:ea typeface="Lato"/>
              <a:cs typeface="Lato"/>
              <a:sym typeface="Lato"/>
            </a:endParaRPr>
          </a:p>
        </p:txBody>
      </p:sp>
      <p:sp>
        <p:nvSpPr>
          <p:cNvPr id="410" name="Shape 410"/>
          <p:cNvSpPr txBox="1"/>
          <p:nvPr/>
        </p:nvSpPr>
        <p:spPr>
          <a:xfrm>
            <a:off x="4844050" y="3715100"/>
            <a:ext cx="4053900" cy="11625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Clr>
                <a:schemeClr val="dk1"/>
              </a:buClr>
              <a:buSzPts val="1400"/>
              <a:buFont typeface="Lato"/>
              <a:buChar char="●"/>
            </a:pPr>
            <a:r>
              <a:rPr b="1" lang="en">
                <a:solidFill>
                  <a:schemeClr val="dk1"/>
                </a:solidFill>
                <a:latin typeface="Lato"/>
                <a:ea typeface="Lato"/>
                <a:cs typeface="Lato"/>
                <a:sym typeface="Lato"/>
              </a:rPr>
              <a:t>Limited analysis due to data size:</a:t>
            </a:r>
            <a:endParaRPr b="1">
              <a:solidFill>
                <a:schemeClr val="dk1"/>
              </a:solidFill>
              <a:latin typeface="Lato"/>
              <a:ea typeface="Lato"/>
              <a:cs typeface="Lato"/>
              <a:sym typeface="Lato"/>
            </a:endParaRPr>
          </a:p>
          <a:p>
            <a:pPr indent="0" lvl="0" marL="0" rtl="0">
              <a:spcBef>
                <a:spcPts val="0"/>
              </a:spcBef>
              <a:spcAft>
                <a:spcPts val="0"/>
              </a:spcAft>
              <a:buNone/>
            </a:pPr>
            <a:r>
              <a:rPr lang="en">
                <a:solidFill>
                  <a:schemeClr val="dk1"/>
                </a:solidFill>
                <a:latin typeface="Lato"/>
                <a:ea typeface="Lato"/>
                <a:cs typeface="Lato"/>
                <a:sym typeface="Lato"/>
              </a:rPr>
              <a:t>	Need more analysis tools, larger sample size</a:t>
            </a:r>
            <a:endParaRPr>
              <a:solidFill>
                <a:schemeClr val="dk1"/>
              </a:solidFill>
              <a:latin typeface="Lato"/>
              <a:ea typeface="Lato"/>
              <a:cs typeface="Lato"/>
              <a:sym typeface="Lato"/>
            </a:endParaRPr>
          </a:p>
          <a:p>
            <a:pPr indent="-317500" lvl="0" marL="457200" rtl="0">
              <a:spcBef>
                <a:spcPts val="0"/>
              </a:spcBef>
              <a:spcAft>
                <a:spcPts val="0"/>
              </a:spcAft>
              <a:buClr>
                <a:schemeClr val="dk1"/>
              </a:buClr>
              <a:buSzPts val="1400"/>
              <a:buFont typeface="Lato"/>
              <a:buChar char="●"/>
            </a:pPr>
            <a:r>
              <a:rPr b="1" lang="en">
                <a:solidFill>
                  <a:schemeClr val="dk1"/>
                </a:solidFill>
                <a:latin typeface="Lato"/>
                <a:ea typeface="Lato"/>
                <a:cs typeface="Lato"/>
                <a:sym typeface="Lato"/>
              </a:rPr>
              <a:t>Ignorance of other factors</a:t>
            </a:r>
            <a:endParaRPr b="1">
              <a:solidFill>
                <a:schemeClr val="dk1"/>
              </a:solidFill>
              <a:latin typeface="Lato"/>
              <a:ea typeface="Lato"/>
              <a:cs typeface="Lato"/>
              <a:sym typeface="Lato"/>
            </a:endParaRPr>
          </a:p>
          <a:p>
            <a:pPr indent="0" lvl="0" marL="457200" rtl="0">
              <a:spcBef>
                <a:spcPts val="0"/>
              </a:spcBef>
              <a:spcAft>
                <a:spcPts val="0"/>
              </a:spcAft>
              <a:buNone/>
            </a:pPr>
            <a:r>
              <a:rPr lang="en">
                <a:solidFill>
                  <a:schemeClr val="dk1"/>
                </a:solidFill>
                <a:latin typeface="Lato"/>
                <a:ea typeface="Lato"/>
                <a:cs typeface="Lato"/>
                <a:sym typeface="Lato"/>
              </a:rPr>
              <a:t>Suggestion for future development may be impractical</a:t>
            </a:r>
            <a:endParaRPr>
              <a:solidFill>
                <a:schemeClr val="dk1"/>
              </a:solidFill>
              <a:latin typeface="Lato"/>
              <a:ea typeface="Lato"/>
              <a:cs typeface="Lato"/>
              <a:sym typeface="Lato"/>
            </a:endParaRPr>
          </a:p>
          <a:p>
            <a:pPr indent="0" lvl="0" marL="0">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sp>
        <p:nvSpPr>
          <p:cNvPr descr="Timeline background shape" id="415" name="Shape 415"/>
          <p:cNvSpPr/>
          <p:nvPr/>
        </p:nvSpPr>
        <p:spPr>
          <a:xfrm>
            <a:off x="489153" y="1744400"/>
            <a:ext cx="2871900" cy="457500"/>
          </a:xfrm>
          <a:prstGeom prst="homePlat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6" name="Shape 416"/>
          <p:cNvSpPr txBox="1"/>
          <p:nvPr>
            <p:ph idx="4294967295" type="body"/>
          </p:nvPr>
        </p:nvSpPr>
        <p:spPr>
          <a:xfrm>
            <a:off x="565350" y="1744550"/>
            <a:ext cx="2568600" cy="457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a:solidFill>
                  <a:schemeClr val="dk1"/>
                </a:solidFill>
              </a:rPr>
              <a:t>More facilities</a:t>
            </a:r>
            <a:endParaRPr b="1">
              <a:solidFill>
                <a:schemeClr val="dk1"/>
              </a:solidFill>
            </a:endParaRPr>
          </a:p>
        </p:txBody>
      </p:sp>
      <p:sp>
        <p:nvSpPr>
          <p:cNvPr descr="Timeline background shape" id="417" name="Shape 417"/>
          <p:cNvSpPr/>
          <p:nvPr/>
        </p:nvSpPr>
        <p:spPr>
          <a:xfrm>
            <a:off x="3556750" y="1744400"/>
            <a:ext cx="4804200" cy="457500"/>
          </a:xfrm>
          <a:prstGeom prst="homePlate">
            <a:avLst>
              <a:gd fmla="val 50000"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8" name="Shape 418"/>
          <p:cNvSpPr txBox="1"/>
          <p:nvPr>
            <p:ph idx="4294967295" type="body"/>
          </p:nvPr>
        </p:nvSpPr>
        <p:spPr>
          <a:xfrm>
            <a:off x="3632950" y="1736200"/>
            <a:ext cx="4474500" cy="457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a:solidFill>
                  <a:schemeClr val="lt1"/>
                </a:solidFill>
              </a:rPr>
              <a:t>Location selections</a:t>
            </a:r>
            <a:endParaRPr b="1">
              <a:solidFill>
                <a:schemeClr val="lt1"/>
              </a:solidFill>
            </a:endParaRPr>
          </a:p>
        </p:txBody>
      </p:sp>
      <p:sp>
        <p:nvSpPr>
          <p:cNvPr id="419" name="Shape 419"/>
          <p:cNvSpPr txBox="1"/>
          <p:nvPr>
            <p:ph idx="4294967295" type="body"/>
          </p:nvPr>
        </p:nvSpPr>
        <p:spPr>
          <a:xfrm>
            <a:off x="352950" y="2343000"/>
            <a:ext cx="3065400" cy="15312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chemeClr val="dk1"/>
              </a:buClr>
              <a:buSzPts val="1300"/>
              <a:buChar char="●"/>
            </a:pPr>
            <a:r>
              <a:rPr b="1" lang="en">
                <a:solidFill>
                  <a:schemeClr val="dk1"/>
                </a:solidFill>
              </a:rPr>
              <a:t>Facility number:</a:t>
            </a:r>
            <a:endParaRPr b="1">
              <a:solidFill>
                <a:schemeClr val="dk1"/>
              </a:solidFill>
            </a:endParaRPr>
          </a:p>
          <a:p>
            <a:pPr indent="0" lvl="0" marL="457200" rtl="0">
              <a:spcBef>
                <a:spcPts val="0"/>
              </a:spcBef>
              <a:spcAft>
                <a:spcPts val="0"/>
              </a:spcAft>
              <a:buNone/>
            </a:pPr>
            <a:r>
              <a:rPr lang="en">
                <a:solidFill>
                  <a:schemeClr val="dk1"/>
                </a:solidFill>
              </a:rPr>
              <a:t>Fitness centre, parks &amp; gardens, sports grounds are not enough</a:t>
            </a:r>
            <a:endParaRPr>
              <a:solidFill>
                <a:schemeClr val="dk1"/>
              </a:solidFill>
            </a:endParaRPr>
          </a:p>
          <a:p>
            <a:pPr indent="-311150" lvl="0" marL="457200" rtl="0">
              <a:spcBef>
                <a:spcPts val="0"/>
              </a:spcBef>
              <a:spcAft>
                <a:spcPts val="0"/>
              </a:spcAft>
              <a:buClr>
                <a:schemeClr val="dk1"/>
              </a:buClr>
              <a:buSzPts val="1300"/>
              <a:buChar char="●"/>
            </a:pPr>
            <a:r>
              <a:rPr b="1" lang="en">
                <a:solidFill>
                  <a:schemeClr val="dk1"/>
                </a:solidFill>
              </a:rPr>
              <a:t>Facility distribution &amp; Coverage:</a:t>
            </a:r>
            <a:endParaRPr b="1">
              <a:solidFill>
                <a:schemeClr val="dk1"/>
              </a:solidFill>
            </a:endParaRPr>
          </a:p>
          <a:p>
            <a:pPr indent="0" lvl="0" marL="457200" rtl="0">
              <a:spcBef>
                <a:spcPts val="0"/>
              </a:spcBef>
              <a:spcAft>
                <a:spcPts val="0"/>
              </a:spcAft>
              <a:buNone/>
            </a:pPr>
            <a:r>
              <a:rPr lang="en">
                <a:solidFill>
                  <a:schemeClr val="dk1"/>
                </a:solidFill>
              </a:rPr>
              <a:t>Adjust the unbalanced distributions</a:t>
            </a:r>
            <a:endParaRPr>
              <a:solidFill>
                <a:schemeClr val="dk1"/>
              </a:solidFill>
            </a:endParaRPr>
          </a:p>
          <a:p>
            <a:pPr indent="0" lvl="0" marL="0">
              <a:spcBef>
                <a:spcPts val="0"/>
              </a:spcBef>
              <a:spcAft>
                <a:spcPts val="0"/>
              </a:spcAft>
              <a:buNone/>
            </a:pPr>
            <a:r>
              <a:t/>
            </a:r>
            <a:endParaRPr>
              <a:solidFill>
                <a:schemeClr val="dk1"/>
              </a:solidFill>
            </a:endParaRPr>
          </a:p>
        </p:txBody>
      </p:sp>
      <p:grpSp>
        <p:nvGrpSpPr>
          <p:cNvPr id="420" name="Shape 420"/>
          <p:cNvGrpSpPr/>
          <p:nvPr/>
        </p:nvGrpSpPr>
        <p:grpSpPr>
          <a:xfrm>
            <a:off x="3632953" y="3576613"/>
            <a:ext cx="3432244" cy="441657"/>
            <a:chOff x="6448870" y="3733723"/>
            <a:chExt cx="2453355" cy="351302"/>
          </a:xfrm>
        </p:grpSpPr>
        <p:sp>
          <p:nvSpPr>
            <p:cNvPr id="421" name="Shape 421"/>
            <p:cNvSpPr/>
            <p:nvPr/>
          </p:nvSpPr>
          <p:spPr>
            <a:xfrm>
              <a:off x="6448870" y="3733723"/>
              <a:ext cx="1768500" cy="351300"/>
            </a:xfrm>
            <a:prstGeom prst="homePlat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2" name="Shape 422"/>
            <p:cNvSpPr/>
            <p:nvPr/>
          </p:nvSpPr>
          <p:spPr>
            <a:xfrm>
              <a:off x="8098525" y="3733725"/>
              <a:ext cx="346500" cy="351300"/>
            </a:xfrm>
            <a:prstGeom prst="chevron">
              <a:avLst>
                <a:gd fmla="val 50000" name="adj"/>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3" name="Shape 423"/>
            <p:cNvSpPr/>
            <p:nvPr/>
          </p:nvSpPr>
          <p:spPr>
            <a:xfrm>
              <a:off x="8327125" y="3733725"/>
              <a:ext cx="346500" cy="351300"/>
            </a:xfrm>
            <a:prstGeom prst="chevron">
              <a:avLst>
                <a:gd fmla="val 50000" name="adj"/>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4" name="Shape 424"/>
            <p:cNvSpPr/>
            <p:nvPr/>
          </p:nvSpPr>
          <p:spPr>
            <a:xfrm>
              <a:off x="8555725" y="3733725"/>
              <a:ext cx="346500" cy="351300"/>
            </a:xfrm>
            <a:prstGeom prst="chevron">
              <a:avLst>
                <a:gd fmla="val 50000" name="adj"/>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25" name="Shape 425"/>
          <p:cNvSpPr txBox="1"/>
          <p:nvPr>
            <p:ph idx="4294967295" type="body"/>
          </p:nvPr>
        </p:nvSpPr>
        <p:spPr>
          <a:xfrm>
            <a:off x="3709200" y="3568700"/>
            <a:ext cx="2568600" cy="457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a:solidFill>
                  <a:schemeClr val="lt1"/>
                </a:solidFill>
              </a:rPr>
              <a:t>Transportation</a:t>
            </a:r>
            <a:endParaRPr b="1">
              <a:solidFill>
                <a:schemeClr val="lt1"/>
              </a:solidFill>
            </a:endParaRPr>
          </a:p>
        </p:txBody>
      </p:sp>
      <p:sp>
        <p:nvSpPr>
          <p:cNvPr id="426" name="Shape 426"/>
          <p:cNvSpPr txBox="1"/>
          <p:nvPr>
            <p:ph idx="4294967295" type="body"/>
          </p:nvPr>
        </p:nvSpPr>
        <p:spPr>
          <a:xfrm>
            <a:off x="3556750" y="2306525"/>
            <a:ext cx="4428000" cy="10077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chemeClr val="dk1"/>
              </a:buClr>
              <a:buSzPts val="1300"/>
              <a:buChar char="●"/>
            </a:pPr>
            <a:r>
              <a:rPr b="1" lang="en">
                <a:solidFill>
                  <a:schemeClr val="dk1"/>
                </a:solidFill>
              </a:rPr>
              <a:t>Potential districts:</a:t>
            </a:r>
            <a:endParaRPr b="1">
              <a:solidFill>
                <a:schemeClr val="dk1"/>
              </a:solidFill>
            </a:endParaRPr>
          </a:p>
          <a:p>
            <a:pPr indent="0" lvl="0" marL="457200" rtl="0">
              <a:spcBef>
                <a:spcPts val="0"/>
              </a:spcBef>
              <a:spcAft>
                <a:spcPts val="0"/>
              </a:spcAft>
              <a:buNone/>
            </a:pPr>
            <a:r>
              <a:rPr lang="en">
                <a:solidFill>
                  <a:schemeClr val="dk1"/>
                </a:solidFill>
              </a:rPr>
              <a:t>Districts with high population growth rate should considered for future development</a:t>
            </a:r>
            <a:endParaRPr>
              <a:solidFill>
                <a:schemeClr val="dk1"/>
              </a:solidFill>
            </a:endParaRPr>
          </a:p>
        </p:txBody>
      </p:sp>
      <p:sp>
        <p:nvSpPr>
          <p:cNvPr id="427" name="Shape 4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Future Development </a:t>
            </a:r>
            <a:endParaRPr/>
          </a:p>
        </p:txBody>
      </p:sp>
      <p:sp>
        <p:nvSpPr>
          <p:cNvPr id="428" name="Shape 428"/>
          <p:cNvSpPr txBox="1"/>
          <p:nvPr/>
        </p:nvSpPr>
        <p:spPr>
          <a:xfrm>
            <a:off x="3632950" y="4245850"/>
            <a:ext cx="5251200" cy="6126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Clr>
                <a:srgbClr val="000080"/>
              </a:buClr>
              <a:buSzPts val="1400"/>
              <a:buChar char="●"/>
            </a:pPr>
            <a:r>
              <a:rPr lang="en">
                <a:solidFill>
                  <a:srgbClr val="000080"/>
                </a:solidFill>
              </a:rPr>
              <a:t>Adjust the connectivity to country parks </a:t>
            </a:r>
            <a:endParaRPr>
              <a:solidFill>
                <a:srgbClr val="000080"/>
              </a:solidFill>
            </a:endParaRPr>
          </a:p>
          <a:p>
            <a:pPr indent="457200" lvl="0" marL="0">
              <a:spcBef>
                <a:spcPts val="0"/>
              </a:spcBef>
              <a:spcAft>
                <a:spcPts val="0"/>
              </a:spcAft>
              <a:buNone/>
            </a:pPr>
            <a:r>
              <a:rPr lang="en">
                <a:solidFill>
                  <a:srgbClr val="000080"/>
                </a:solidFill>
              </a:rPr>
              <a:t>(not sure…)</a:t>
            </a:r>
            <a:endParaRPr>
              <a:solidFill>
                <a:srgbClr val="00008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descr="Timeline background shape" id="433" name="Shape 433"/>
          <p:cNvSpPr/>
          <p:nvPr/>
        </p:nvSpPr>
        <p:spPr>
          <a:xfrm>
            <a:off x="505953" y="1497425"/>
            <a:ext cx="2871900" cy="457500"/>
          </a:xfrm>
          <a:prstGeom prst="homePlat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4" name="Shape 434"/>
          <p:cNvSpPr txBox="1"/>
          <p:nvPr>
            <p:ph idx="4294967295" type="body"/>
          </p:nvPr>
        </p:nvSpPr>
        <p:spPr>
          <a:xfrm>
            <a:off x="582150" y="1497575"/>
            <a:ext cx="2568600" cy="457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solidFill>
                  <a:schemeClr val="dk1"/>
                </a:solidFill>
              </a:rPr>
              <a:t>Open-Source Contribution</a:t>
            </a:r>
            <a:endParaRPr b="1">
              <a:solidFill>
                <a:schemeClr val="dk1"/>
              </a:solidFill>
            </a:endParaRPr>
          </a:p>
        </p:txBody>
      </p:sp>
      <p:sp>
        <p:nvSpPr>
          <p:cNvPr id="435" name="Shape 435"/>
          <p:cNvSpPr txBox="1"/>
          <p:nvPr>
            <p:ph idx="4294967295" type="body"/>
          </p:nvPr>
        </p:nvSpPr>
        <p:spPr>
          <a:xfrm>
            <a:off x="369750" y="2096025"/>
            <a:ext cx="2993400" cy="14979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chemeClr val="dk1"/>
              </a:buClr>
              <a:buSzPts val="1300"/>
              <a:buChar char="●"/>
            </a:pPr>
            <a:r>
              <a:rPr lang="en">
                <a:solidFill>
                  <a:schemeClr val="dk1"/>
                </a:solidFill>
              </a:rPr>
              <a:t>Benefit from online references</a:t>
            </a:r>
            <a:endParaRPr>
              <a:solidFill>
                <a:schemeClr val="dk1"/>
              </a:solidFill>
            </a:endParaRPr>
          </a:p>
          <a:p>
            <a:pPr indent="-311150" lvl="0" marL="457200" rtl="0">
              <a:spcBef>
                <a:spcPts val="0"/>
              </a:spcBef>
              <a:spcAft>
                <a:spcPts val="0"/>
              </a:spcAft>
              <a:buClr>
                <a:schemeClr val="dk1"/>
              </a:buClr>
              <a:buSzPts val="1300"/>
              <a:buChar char="●"/>
            </a:pPr>
            <a:r>
              <a:rPr lang="en">
                <a:solidFill>
                  <a:schemeClr val="dk1"/>
                </a:solidFill>
              </a:rPr>
              <a:t>Contribute to other projects </a:t>
            </a:r>
            <a:endParaRPr>
              <a:solidFill>
                <a:schemeClr val="dk1"/>
              </a:solidFill>
            </a:endParaRPr>
          </a:p>
          <a:p>
            <a:pPr indent="-311150" lvl="0" marL="457200" rtl="0">
              <a:spcBef>
                <a:spcPts val="0"/>
              </a:spcBef>
              <a:spcAft>
                <a:spcPts val="0"/>
              </a:spcAft>
              <a:buClr>
                <a:schemeClr val="dk1"/>
              </a:buClr>
              <a:buSzPts val="1300"/>
              <a:buChar char="●"/>
            </a:pPr>
            <a:r>
              <a:rPr lang="en">
                <a:solidFill>
                  <a:schemeClr val="dk1"/>
                </a:solidFill>
              </a:rPr>
              <a:t>Welcome ideas from others</a:t>
            </a:r>
            <a:endParaRPr>
              <a:solidFill>
                <a:schemeClr val="dk1"/>
              </a:solidFill>
            </a:endParaRPr>
          </a:p>
          <a:p>
            <a:pPr indent="-311150" lvl="0" marL="457200" rtl="0">
              <a:spcBef>
                <a:spcPts val="0"/>
              </a:spcBef>
              <a:spcAft>
                <a:spcPts val="0"/>
              </a:spcAft>
              <a:buClr>
                <a:schemeClr val="accent6"/>
              </a:buClr>
              <a:buSzPts val="1300"/>
              <a:buChar char="●"/>
            </a:pPr>
            <a:r>
              <a:rPr b="1" lang="en">
                <a:solidFill>
                  <a:schemeClr val="accent6"/>
                </a:solidFill>
              </a:rPr>
              <a:t>Continuous </a:t>
            </a:r>
            <a:r>
              <a:rPr b="1" lang="en">
                <a:solidFill>
                  <a:schemeClr val="accent6"/>
                </a:solidFill>
              </a:rPr>
              <a:t>project</a:t>
            </a:r>
            <a:r>
              <a:rPr b="1" lang="en">
                <a:solidFill>
                  <a:schemeClr val="accent6"/>
                </a:solidFill>
              </a:rPr>
              <a:t>...</a:t>
            </a:r>
            <a:endParaRPr b="1">
              <a:solidFill>
                <a:schemeClr val="accent6"/>
              </a:solidFill>
            </a:endParaRPr>
          </a:p>
          <a:p>
            <a:pPr indent="0" lvl="0" marL="0" rtl="0">
              <a:spcBef>
                <a:spcPts val="0"/>
              </a:spcBef>
              <a:spcAft>
                <a:spcPts val="0"/>
              </a:spcAft>
              <a:buNone/>
            </a:pPr>
            <a:r>
              <a:t/>
            </a:r>
            <a:endParaRPr>
              <a:solidFill>
                <a:schemeClr val="dk1"/>
              </a:solidFill>
            </a:endParaRPr>
          </a:p>
          <a:p>
            <a:pPr indent="0" lvl="0" marL="0" rtl="0">
              <a:spcBef>
                <a:spcPts val="0"/>
              </a:spcBef>
              <a:spcAft>
                <a:spcPts val="0"/>
              </a:spcAft>
              <a:buNone/>
            </a:pPr>
            <a:r>
              <a:rPr lang="en">
                <a:solidFill>
                  <a:schemeClr val="dk1"/>
                </a:solidFill>
              </a:rPr>
              <a:t>Archived privately </a:t>
            </a:r>
            <a:endParaRPr>
              <a:solidFill>
                <a:schemeClr val="dk1"/>
              </a:solidFill>
            </a:endParaRPr>
          </a:p>
          <a:p>
            <a:pPr indent="0" lvl="0" marL="0" rtl="0">
              <a:spcBef>
                <a:spcPts val="0"/>
              </a:spcBef>
              <a:spcAft>
                <a:spcPts val="0"/>
              </a:spcAft>
              <a:buNone/>
            </a:pPr>
            <a:r>
              <a:rPr lang="en">
                <a:solidFill>
                  <a:schemeClr val="dk1"/>
                </a:solidFill>
              </a:rPr>
              <a:t>Public</a:t>
            </a:r>
            <a:r>
              <a:rPr lang="en">
                <a:solidFill>
                  <a:schemeClr val="dk1"/>
                </a:solidFill>
              </a:rPr>
              <a:t> after this </a:t>
            </a:r>
            <a:r>
              <a:rPr lang="en">
                <a:solidFill>
                  <a:schemeClr val="dk1"/>
                </a:solidFill>
              </a:rPr>
              <a:t>semester</a:t>
            </a:r>
            <a:endParaRPr>
              <a:solidFill>
                <a:schemeClr val="dk1"/>
              </a:solidFill>
            </a:endParaRPr>
          </a:p>
        </p:txBody>
      </p:sp>
      <p:sp>
        <p:nvSpPr>
          <p:cNvPr id="436" name="Shape 4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Future Development </a:t>
            </a:r>
            <a:endParaRPr/>
          </a:p>
        </p:txBody>
      </p:sp>
      <p:pic>
        <p:nvPicPr>
          <p:cNvPr id="437" name="Shape 437"/>
          <p:cNvPicPr preferRelativeResize="0"/>
          <p:nvPr/>
        </p:nvPicPr>
        <p:blipFill>
          <a:blip r:embed="rId3">
            <a:alphaModFix/>
          </a:blip>
          <a:stretch>
            <a:fillRect/>
          </a:stretch>
        </p:blipFill>
        <p:spPr>
          <a:xfrm>
            <a:off x="3538678" y="1497413"/>
            <a:ext cx="5478147" cy="328943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1" name="Shape 441"/>
        <p:cNvGrpSpPr/>
        <p:nvPr/>
      </p:nvGrpSpPr>
      <p:grpSpPr>
        <a:xfrm>
          <a:off x="0" y="0"/>
          <a:ext cx="0" cy="0"/>
          <a:chOff x="0" y="0"/>
          <a:chExt cx="0" cy="0"/>
        </a:xfrm>
      </p:grpSpPr>
      <p:sp>
        <p:nvSpPr>
          <p:cNvPr id="442" name="Shape 44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Q &amp; A</a:t>
            </a:r>
            <a:endParaRPr/>
          </a:p>
        </p:txBody>
      </p:sp>
      <p:sp>
        <p:nvSpPr>
          <p:cNvPr id="443" name="Shape 44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Shape 189"/>
          <p:cNvSpPr txBox="1"/>
          <p:nvPr>
            <p:ph type="title"/>
          </p:nvPr>
        </p:nvSpPr>
        <p:spPr>
          <a:xfrm>
            <a:off x="645600" y="4799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000"/>
              <a:t>Overview</a:t>
            </a:r>
            <a:endParaRPr sz="3000"/>
          </a:p>
        </p:txBody>
      </p:sp>
      <p:sp>
        <p:nvSpPr>
          <p:cNvPr id="190" name="Shape 190"/>
          <p:cNvSpPr txBox="1"/>
          <p:nvPr>
            <p:ph idx="1" type="body"/>
          </p:nvPr>
        </p:nvSpPr>
        <p:spPr>
          <a:xfrm>
            <a:off x="727650" y="1732450"/>
            <a:ext cx="7688700" cy="2261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sz="4200">
                <a:solidFill>
                  <a:srgbClr val="1A1A1A"/>
                </a:solidFill>
              </a:rPr>
              <a:t>E</a:t>
            </a:r>
            <a:r>
              <a:rPr b="1" lang="en" sz="1400">
                <a:solidFill>
                  <a:srgbClr val="1A1A1A"/>
                </a:solidFill>
              </a:rPr>
              <a:t>xplore the secret of high living expectancy in Hong Kong</a:t>
            </a:r>
            <a:endParaRPr b="1" sz="1400">
              <a:solidFill>
                <a:srgbClr val="1A1A1A"/>
              </a:solidFill>
            </a:endParaRPr>
          </a:p>
          <a:p>
            <a:pPr indent="-317500" lvl="0" marL="457200" rtl="0">
              <a:spcBef>
                <a:spcPts val="1600"/>
              </a:spcBef>
              <a:spcAft>
                <a:spcPts val="0"/>
              </a:spcAft>
              <a:buClr>
                <a:srgbClr val="1A1A1A"/>
              </a:buClr>
              <a:buSzPts val="1400"/>
              <a:buChar char="●"/>
            </a:pPr>
            <a:r>
              <a:rPr b="1" lang="en" sz="1400">
                <a:solidFill>
                  <a:srgbClr val="1A1A1A"/>
                </a:solidFill>
              </a:rPr>
              <a:t>Assume: good spatial distribution of facilities can be a factor</a:t>
            </a:r>
            <a:endParaRPr b="1" sz="1400">
              <a:solidFill>
                <a:srgbClr val="1A1A1A"/>
              </a:solidFill>
            </a:endParaRPr>
          </a:p>
          <a:p>
            <a:pPr indent="-317500" lvl="0" marL="457200" rtl="0">
              <a:spcBef>
                <a:spcPts val="0"/>
              </a:spcBef>
              <a:spcAft>
                <a:spcPts val="0"/>
              </a:spcAft>
              <a:buClr>
                <a:srgbClr val="1A1A1A"/>
              </a:buClr>
              <a:buSzPts val="1400"/>
              <a:buChar char="●"/>
            </a:pPr>
            <a:r>
              <a:rPr b="1" lang="en" sz="1400">
                <a:solidFill>
                  <a:srgbClr val="1A1A1A"/>
                </a:solidFill>
              </a:rPr>
              <a:t>Investigate different types of sports and outdoor facilities in Hong Kong from a geospatial perspective</a:t>
            </a:r>
            <a:endParaRPr b="1" sz="1400">
              <a:solidFill>
                <a:srgbClr val="1A1A1A"/>
              </a:solidFill>
            </a:endParaRPr>
          </a:p>
          <a:p>
            <a:pPr indent="0" lvl="0" marL="0" rtl="0">
              <a:spcBef>
                <a:spcPts val="1600"/>
              </a:spcBef>
              <a:spcAft>
                <a:spcPts val="0"/>
              </a:spcAft>
              <a:buNone/>
            </a:pPr>
            <a:r>
              <a:t/>
            </a:r>
            <a:endParaRPr b="1" sz="1400">
              <a:solidFill>
                <a:srgbClr val="1A1A1A"/>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748650" y="892075"/>
            <a:ext cx="7021200" cy="3110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b="1" lang="en"/>
              <a:t>P</a:t>
            </a:r>
            <a:r>
              <a:rPr b="1" lang="en" sz="3000"/>
              <a:t>roject </a:t>
            </a:r>
            <a:r>
              <a:rPr lang="en" sz="3000"/>
              <a:t>O</a:t>
            </a:r>
            <a:r>
              <a:rPr b="1" lang="en" sz="3000"/>
              <a:t>bjectives:</a:t>
            </a:r>
            <a:endParaRPr b="1" sz="3000"/>
          </a:p>
          <a:p>
            <a:pPr indent="0" lvl="0" marL="0">
              <a:spcBef>
                <a:spcPts val="0"/>
              </a:spcBef>
              <a:spcAft>
                <a:spcPts val="0"/>
              </a:spcAft>
              <a:buNone/>
            </a:pPr>
            <a:r>
              <a:t/>
            </a:r>
            <a:endParaRPr sz="4200">
              <a:latin typeface="Lato"/>
              <a:ea typeface="Lato"/>
              <a:cs typeface="Lato"/>
              <a:sym typeface="Lato"/>
            </a:endParaRPr>
          </a:p>
          <a:p>
            <a:pPr indent="-330200" lvl="0" marL="457200" rtl="0">
              <a:spcBef>
                <a:spcPts val="0"/>
              </a:spcBef>
              <a:spcAft>
                <a:spcPts val="0"/>
              </a:spcAft>
              <a:buSzPts val="1600"/>
              <a:buFont typeface="Lato"/>
              <a:buChar char="●"/>
            </a:pPr>
            <a:r>
              <a:rPr lang="en" sz="1600">
                <a:latin typeface="Lato"/>
                <a:ea typeface="Lato"/>
                <a:cs typeface="Lato"/>
                <a:sym typeface="Lato"/>
              </a:rPr>
              <a:t>Develop strategies to perform spatial analysis  </a:t>
            </a:r>
            <a:endParaRPr sz="1600">
              <a:latin typeface="Lato"/>
              <a:ea typeface="Lato"/>
              <a:cs typeface="Lato"/>
              <a:sym typeface="Lato"/>
            </a:endParaRPr>
          </a:p>
          <a:p>
            <a:pPr indent="0" lvl="0" marL="0" rtl="0">
              <a:spcBef>
                <a:spcPts val="0"/>
              </a:spcBef>
              <a:spcAft>
                <a:spcPts val="0"/>
              </a:spcAft>
              <a:buNone/>
            </a:pPr>
            <a:r>
              <a:t/>
            </a:r>
            <a:endParaRPr sz="1600">
              <a:latin typeface="Lato"/>
              <a:ea typeface="Lato"/>
              <a:cs typeface="Lato"/>
              <a:sym typeface="Lato"/>
            </a:endParaRPr>
          </a:p>
          <a:p>
            <a:pPr indent="-330200" lvl="0" marL="457200" rtl="0">
              <a:spcBef>
                <a:spcPts val="0"/>
              </a:spcBef>
              <a:spcAft>
                <a:spcPts val="0"/>
              </a:spcAft>
              <a:buSzPts val="1600"/>
              <a:buFont typeface="Lato"/>
              <a:buChar char="●"/>
            </a:pPr>
            <a:r>
              <a:rPr lang="en" sz="1600">
                <a:latin typeface="Lato"/>
                <a:ea typeface="Lato"/>
                <a:cs typeface="Lato"/>
                <a:sym typeface="Lato"/>
              </a:rPr>
              <a:t>Apply Python to explore the spatial distribution and coverage of facilities in each district</a:t>
            </a:r>
            <a:endParaRPr sz="1600">
              <a:latin typeface="Lato"/>
              <a:ea typeface="Lato"/>
              <a:cs typeface="Lato"/>
              <a:sym typeface="Lato"/>
            </a:endParaRPr>
          </a:p>
          <a:p>
            <a:pPr indent="0" lvl="0" marL="0" rtl="0">
              <a:spcBef>
                <a:spcPts val="0"/>
              </a:spcBef>
              <a:spcAft>
                <a:spcPts val="0"/>
              </a:spcAft>
              <a:buNone/>
            </a:pPr>
            <a:r>
              <a:t/>
            </a:r>
            <a:endParaRPr sz="1600">
              <a:latin typeface="Lato"/>
              <a:ea typeface="Lato"/>
              <a:cs typeface="Lato"/>
              <a:sym typeface="Lato"/>
            </a:endParaRPr>
          </a:p>
          <a:p>
            <a:pPr indent="-330200" lvl="0" marL="457200" rtl="0">
              <a:spcBef>
                <a:spcPts val="0"/>
              </a:spcBef>
              <a:spcAft>
                <a:spcPts val="0"/>
              </a:spcAft>
              <a:buSzPts val="1600"/>
              <a:buFont typeface="Lato"/>
              <a:buChar char="●"/>
            </a:pPr>
            <a:r>
              <a:rPr lang="en" sz="1600">
                <a:latin typeface="Lato"/>
                <a:ea typeface="Lato"/>
                <a:cs typeface="Lato"/>
                <a:sym typeface="Lato"/>
              </a:rPr>
              <a:t>Let data talk and achieve fancy visualization</a:t>
            </a:r>
            <a:br>
              <a:rPr lang="en" sz="1400">
                <a:latin typeface="Lato"/>
                <a:ea typeface="Lato"/>
                <a:cs typeface="Lato"/>
                <a:sym typeface="Lato"/>
              </a:rPr>
            </a:br>
            <a:br>
              <a:rPr lang="en" sz="1400">
                <a:latin typeface="Lato"/>
                <a:ea typeface="Lato"/>
                <a:cs typeface="Lato"/>
                <a:sym typeface="Lato"/>
              </a:rPr>
            </a:br>
            <a:endParaRPr sz="1400">
              <a:latin typeface="Lato"/>
              <a:ea typeface="Lato"/>
              <a:cs typeface="Lato"/>
              <a:sym typeface="Lato"/>
            </a:endParaRPr>
          </a:p>
          <a:p>
            <a:pPr indent="0" lvl="0" marL="0">
              <a:spcBef>
                <a:spcPts val="0"/>
              </a:spcBef>
              <a:spcAft>
                <a:spcPts val="0"/>
              </a:spcAft>
              <a:buNone/>
            </a:pPr>
            <a:r>
              <a:t/>
            </a:r>
            <a:endParaRPr sz="4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Shape 200"/>
          <p:cNvSpPr txBox="1"/>
          <p:nvPr>
            <p:ph type="title"/>
          </p:nvPr>
        </p:nvSpPr>
        <p:spPr>
          <a:xfrm>
            <a:off x="727800" y="587600"/>
            <a:ext cx="76884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Workflow</a:t>
            </a:r>
            <a:endParaRPr/>
          </a:p>
        </p:txBody>
      </p:sp>
      <p:pic>
        <p:nvPicPr>
          <p:cNvPr id="201" name="Shape 201"/>
          <p:cNvPicPr preferRelativeResize="0"/>
          <p:nvPr/>
        </p:nvPicPr>
        <p:blipFill>
          <a:blip r:embed="rId3">
            <a:alphaModFix/>
          </a:blip>
          <a:stretch>
            <a:fillRect/>
          </a:stretch>
        </p:blipFill>
        <p:spPr>
          <a:xfrm>
            <a:off x="802913" y="164288"/>
            <a:ext cx="7538175" cy="4903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Shape 206"/>
          <p:cNvSpPr txBox="1"/>
          <p:nvPr>
            <p:ph type="title"/>
          </p:nvPr>
        </p:nvSpPr>
        <p:spPr>
          <a:xfrm>
            <a:off x="441350" y="1429050"/>
            <a:ext cx="4045200" cy="1675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3600"/>
              <a:t>D</a:t>
            </a:r>
            <a:r>
              <a:rPr lang="en" sz="3000"/>
              <a:t>ata </a:t>
            </a:r>
            <a:r>
              <a:rPr lang="en" sz="3000"/>
              <a:t>Acquisition</a:t>
            </a:r>
            <a:endParaRPr sz="3000"/>
          </a:p>
        </p:txBody>
      </p:sp>
      <p:sp>
        <p:nvSpPr>
          <p:cNvPr id="207" name="Shape 207"/>
          <p:cNvSpPr txBox="1"/>
          <p:nvPr>
            <p:ph idx="2" type="body"/>
          </p:nvPr>
        </p:nvSpPr>
        <p:spPr>
          <a:xfrm>
            <a:off x="5043900" y="2929825"/>
            <a:ext cx="3374400" cy="3025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sz="1600"/>
              <a:t>Data Source:</a:t>
            </a:r>
            <a:endParaRPr b="1" sz="1600"/>
          </a:p>
          <a:p>
            <a:pPr indent="-330200" lvl="0" marL="457200" rtl="0">
              <a:spcBef>
                <a:spcPts val="0"/>
              </a:spcBef>
              <a:spcAft>
                <a:spcPts val="0"/>
              </a:spcAft>
              <a:buSzPts val="1600"/>
              <a:buChar char="●"/>
            </a:pPr>
            <a:r>
              <a:rPr lang="en" sz="1600"/>
              <a:t>GeoInfo Map HK</a:t>
            </a:r>
            <a:endParaRPr sz="1600"/>
          </a:p>
          <a:p>
            <a:pPr indent="-330200" lvl="0" marL="457200" rtl="0">
              <a:spcBef>
                <a:spcPts val="0"/>
              </a:spcBef>
              <a:spcAft>
                <a:spcPts val="0"/>
              </a:spcAft>
              <a:buSzPts val="1600"/>
              <a:buChar char="●"/>
            </a:pPr>
            <a:r>
              <a:rPr lang="en" sz="1600"/>
              <a:t>Openstreetmap</a:t>
            </a:r>
            <a:endParaRPr sz="1600"/>
          </a:p>
          <a:p>
            <a:pPr indent="-330200" lvl="0" marL="457200" rtl="0">
              <a:spcBef>
                <a:spcPts val="0"/>
              </a:spcBef>
              <a:spcAft>
                <a:spcPts val="0"/>
              </a:spcAft>
              <a:buSzPts val="1600"/>
              <a:buChar char="●"/>
            </a:pPr>
            <a:r>
              <a:rPr lang="en" sz="1600"/>
              <a:t>DATA.GOV.HK</a:t>
            </a:r>
            <a:endParaRPr sz="1600"/>
          </a:p>
        </p:txBody>
      </p:sp>
      <p:sp>
        <p:nvSpPr>
          <p:cNvPr id="208" name="Shape 208"/>
          <p:cNvSpPr txBox="1"/>
          <p:nvPr>
            <p:ph idx="2" type="body"/>
          </p:nvPr>
        </p:nvSpPr>
        <p:spPr>
          <a:xfrm>
            <a:off x="5043900" y="921575"/>
            <a:ext cx="4100100" cy="2112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1600"/>
              <a:t>Data Organization:</a:t>
            </a:r>
            <a:endParaRPr b="1" sz="1600"/>
          </a:p>
          <a:p>
            <a:pPr indent="-330200" lvl="0" marL="457200" marR="0" rtl="0" algn="l">
              <a:lnSpc>
                <a:spcPct val="115000"/>
              </a:lnSpc>
              <a:spcBef>
                <a:spcPts val="0"/>
              </a:spcBef>
              <a:spcAft>
                <a:spcPts val="0"/>
              </a:spcAft>
              <a:buSzPts val="1600"/>
              <a:buChar char="●"/>
            </a:pPr>
            <a:r>
              <a:rPr lang="en" sz="1600"/>
              <a:t>Base Map: </a:t>
            </a:r>
            <a:endParaRPr sz="1600"/>
          </a:p>
          <a:p>
            <a:pPr indent="-330200" lvl="1" marL="914400" marR="0" rtl="0" algn="l">
              <a:lnSpc>
                <a:spcPct val="115000"/>
              </a:lnSpc>
              <a:spcBef>
                <a:spcPts val="0"/>
              </a:spcBef>
              <a:spcAft>
                <a:spcPts val="0"/>
              </a:spcAft>
              <a:buSzPts val="1600"/>
              <a:buChar char="○"/>
            </a:pPr>
            <a:r>
              <a:rPr lang="en" sz="1600"/>
              <a:t>HK Administrative District Map</a:t>
            </a:r>
            <a:endParaRPr sz="1600"/>
          </a:p>
          <a:p>
            <a:pPr indent="-330200" lvl="0" marL="457200" marR="0" rtl="0" algn="l">
              <a:lnSpc>
                <a:spcPct val="115000"/>
              </a:lnSpc>
              <a:spcBef>
                <a:spcPts val="0"/>
              </a:spcBef>
              <a:spcAft>
                <a:spcPts val="0"/>
              </a:spcAft>
              <a:buSzPts val="1600"/>
              <a:buChar char="●"/>
            </a:pPr>
            <a:r>
              <a:rPr lang="en" sz="1600"/>
              <a:t>Analysis data:</a:t>
            </a:r>
            <a:endParaRPr sz="1600"/>
          </a:p>
          <a:p>
            <a:pPr indent="-330200" lvl="1" marL="914400" marR="0" rtl="0" algn="l">
              <a:lnSpc>
                <a:spcPct val="115000"/>
              </a:lnSpc>
              <a:spcBef>
                <a:spcPts val="0"/>
              </a:spcBef>
              <a:spcAft>
                <a:spcPts val="0"/>
              </a:spcAft>
              <a:buSzPts val="1600"/>
              <a:buChar char="○"/>
            </a:pPr>
            <a:r>
              <a:rPr lang="en" sz="1600"/>
              <a:t>Sports &amp; outdoor facilities.csv</a:t>
            </a:r>
            <a:endParaRPr sz="1600"/>
          </a:p>
          <a:p>
            <a:pPr indent="-330200" lvl="1" marL="914400" marR="0" rtl="0" algn="l">
              <a:lnSpc>
                <a:spcPct val="115000"/>
              </a:lnSpc>
              <a:spcBef>
                <a:spcPts val="0"/>
              </a:spcBef>
              <a:spcAft>
                <a:spcPts val="0"/>
              </a:spcAft>
              <a:buSzPts val="1600"/>
              <a:buChar char="○"/>
            </a:pPr>
            <a:r>
              <a:rPr lang="en" sz="1600"/>
              <a:t>HK highways.shp</a:t>
            </a:r>
            <a:endParaRPr sz="1600"/>
          </a:p>
          <a:p>
            <a:pPr indent="-330200" lvl="1" marL="914400" marR="0" rtl="0" algn="l">
              <a:lnSpc>
                <a:spcPct val="115000"/>
              </a:lnSpc>
              <a:spcBef>
                <a:spcPts val="0"/>
              </a:spcBef>
              <a:spcAft>
                <a:spcPts val="0"/>
              </a:spcAft>
              <a:buSzPts val="1600"/>
              <a:buChar char="○"/>
            </a:pPr>
            <a:r>
              <a:rPr lang="en" sz="1600"/>
              <a:t>HK census data.xlsx</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Shape 213"/>
          <p:cNvSpPr txBox="1"/>
          <p:nvPr>
            <p:ph type="title"/>
          </p:nvPr>
        </p:nvSpPr>
        <p:spPr>
          <a:xfrm>
            <a:off x="493725" y="513675"/>
            <a:ext cx="76884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600"/>
              <a:t>D</a:t>
            </a:r>
            <a:r>
              <a:rPr lang="en" sz="3000"/>
              <a:t>ata Pre-process</a:t>
            </a:r>
            <a:endParaRPr sz="3000"/>
          </a:p>
        </p:txBody>
      </p:sp>
      <p:sp>
        <p:nvSpPr>
          <p:cNvPr id="214" name="Shape 214"/>
          <p:cNvSpPr txBox="1"/>
          <p:nvPr>
            <p:ph idx="1" type="body"/>
          </p:nvPr>
        </p:nvSpPr>
        <p:spPr>
          <a:xfrm>
            <a:off x="402550" y="1422950"/>
            <a:ext cx="3774300" cy="328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100">
                <a:solidFill>
                  <a:schemeClr val="dk1"/>
                </a:solidFill>
              </a:rPr>
              <a:t>Base map</a:t>
            </a:r>
            <a:endParaRPr b="1" sz="2100">
              <a:solidFill>
                <a:schemeClr val="dk1"/>
              </a:solidFill>
            </a:endParaRPr>
          </a:p>
          <a:p>
            <a:pPr indent="0" lvl="0" marL="0">
              <a:spcBef>
                <a:spcPts val="1600"/>
              </a:spcBef>
              <a:spcAft>
                <a:spcPts val="0"/>
              </a:spcAft>
              <a:buNone/>
            </a:pPr>
            <a:r>
              <a:rPr lang="en" sz="1600"/>
              <a:t>R</a:t>
            </a:r>
            <a:r>
              <a:rPr lang="en" sz="1400"/>
              <a:t>aw data in Shapefile with georeference of WGS_1984 and several redundant fields</a:t>
            </a:r>
            <a:endParaRPr sz="1400"/>
          </a:p>
          <a:p>
            <a:pPr indent="0" lvl="0" marL="0">
              <a:spcBef>
                <a:spcPts val="1600"/>
              </a:spcBef>
              <a:spcAft>
                <a:spcPts val="0"/>
              </a:spcAft>
              <a:buNone/>
            </a:pPr>
            <a:r>
              <a:rPr b="1" lang="en" sz="1400"/>
              <a:t>Process</a:t>
            </a:r>
            <a:r>
              <a:rPr b="1" lang="en" sz="1400"/>
              <a:t>:</a:t>
            </a:r>
            <a:endParaRPr b="1" sz="1400"/>
          </a:p>
          <a:p>
            <a:pPr indent="-317500" lvl="0" marL="457200">
              <a:spcBef>
                <a:spcPts val="0"/>
              </a:spcBef>
              <a:spcAft>
                <a:spcPts val="0"/>
              </a:spcAft>
              <a:buSzPts val="1400"/>
              <a:buChar char="●"/>
            </a:pPr>
            <a:r>
              <a:rPr lang="en" sz="1400"/>
              <a:t>WGS_1984 → HK 1980 grids</a:t>
            </a:r>
            <a:endParaRPr sz="1400"/>
          </a:p>
          <a:p>
            <a:pPr indent="-317500" lvl="0" marL="457200" rtl="0">
              <a:spcBef>
                <a:spcPts val="0"/>
              </a:spcBef>
              <a:spcAft>
                <a:spcPts val="0"/>
              </a:spcAft>
              <a:buSzPts val="1400"/>
              <a:buChar char="●"/>
            </a:pPr>
            <a:r>
              <a:rPr lang="en" sz="1400"/>
              <a:t>Shapefile → feature class in File GeoDatabase</a:t>
            </a:r>
            <a:endParaRPr sz="1400"/>
          </a:p>
          <a:p>
            <a:pPr indent="-317500" lvl="0" marL="457200" rtl="0">
              <a:spcBef>
                <a:spcPts val="0"/>
              </a:spcBef>
              <a:spcAft>
                <a:spcPts val="0"/>
              </a:spcAft>
              <a:buSzPts val="1400"/>
              <a:buChar char="●"/>
            </a:pPr>
            <a:r>
              <a:rPr lang="en" sz="1400"/>
              <a:t>Delete unnecessary fields </a:t>
            </a:r>
            <a:endParaRPr sz="1400"/>
          </a:p>
          <a:p>
            <a:pPr indent="-317500" lvl="0" marL="457200">
              <a:spcBef>
                <a:spcPts val="0"/>
              </a:spcBef>
              <a:spcAft>
                <a:spcPts val="0"/>
              </a:spcAft>
              <a:buSzPts val="1400"/>
              <a:buChar char="●"/>
            </a:pPr>
            <a:r>
              <a:rPr lang="en" sz="1400"/>
              <a:t>Join 3-year-population by district name</a:t>
            </a:r>
            <a:endParaRPr sz="1400"/>
          </a:p>
        </p:txBody>
      </p:sp>
      <p:sp>
        <p:nvSpPr>
          <p:cNvPr id="215" name="Shape 215"/>
          <p:cNvSpPr txBox="1"/>
          <p:nvPr>
            <p:ph idx="2" type="body"/>
          </p:nvPr>
        </p:nvSpPr>
        <p:spPr>
          <a:xfrm>
            <a:off x="4772550" y="620700"/>
            <a:ext cx="3774300" cy="2774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100">
                <a:solidFill>
                  <a:schemeClr val="dk1"/>
                </a:solidFill>
              </a:rPr>
              <a:t>Sports facilities</a:t>
            </a:r>
            <a:endParaRPr sz="1600"/>
          </a:p>
          <a:p>
            <a:pPr indent="0" lvl="0" marL="0">
              <a:spcBef>
                <a:spcPts val="1600"/>
              </a:spcBef>
              <a:spcAft>
                <a:spcPts val="0"/>
              </a:spcAft>
              <a:buNone/>
            </a:pPr>
            <a:r>
              <a:rPr lang="en" sz="1600"/>
              <a:t>R</a:t>
            </a:r>
            <a:r>
              <a:rPr lang="en" sz="1400"/>
              <a:t>emain only required fields: type, name, address, lon, lat, x, y</a:t>
            </a:r>
            <a:endParaRPr sz="1400"/>
          </a:p>
          <a:p>
            <a:pPr indent="0" lvl="0" marL="0">
              <a:spcBef>
                <a:spcPts val="1600"/>
              </a:spcBef>
              <a:spcAft>
                <a:spcPts val="0"/>
              </a:spcAft>
              <a:buNone/>
            </a:pPr>
            <a:r>
              <a:rPr lang="en" sz="1400"/>
              <a:t>Longitude &amp; Latitude coordinate converted from DD-MM-SS to Decimal Degree</a:t>
            </a:r>
            <a:endParaRPr sz="1400"/>
          </a:p>
          <a:p>
            <a:pPr indent="0" lvl="0" marL="0" rtl="0">
              <a:spcBef>
                <a:spcPts val="1600"/>
              </a:spcBef>
              <a:spcAft>
                <a:spcPts val="0"/>
              </a:spcAft>
              <a:buNone/>
            </a:pPr>
            <a:r>
              <a:rPr lang="en" sz="1400"/>
              <a:t>Cleaned data saved in text file</a:t>
            </a:r>
            <a:endParaRPr sz="1400"/>
          </a:p>
          <a:p>
            <a:pPr indent="0" lvl="0" marL="0" rtl="0">
              <a:spcBef>
                <a:spcPts val="1600"/>
              </a:spcBef>
              <a:spcAft>
                <a:spcPts val="1600"/>
              </a:spcAft>
              <a:buNone/>
            </a:pPr>
            <a:r>
              <a:t/>
            </a:r>
            <a:endParaRPr sz="1600"/>
          </a:p>
        </p:txBody>
      </p:sp>
      <p:pic>
        <p:nvPicPr>
          <p:cNvPr id="216" name="Shape 216"/>
          <p:cNvPicPr preferRelativeResize="0"/>
          <p:nvPr/>
        </p:nvPicPr>
        <p:blipFill rotWithShape="1">
          <a:blip r:embed="rId3">
            <a:alphaModFix/>
          </a:blip>
          <a:srcRect b="0" l="0" r="25550" t="0"/>
          <a:stretch/>
        </p:blipFill>
        <p:spPr>
          <a:xfrm>
            <a:off x="4326800" y="3947050"/>
            <a:ext cx="4665776" cy="688750"/>
          </a:xfrm>
          <a:prstGeom prst="rect">
            <a:avLst/>
          </a:prstGeom>
          <a:noFill/>
          <a:ln>
            <a:noFill/>
          </a:ln>
        </p:spPr>
      </p:pic>
      <p:pic>
        <p:nvPicPr>
          <p:cNvPr id="217" name="Shape 217"/>
          <p:cNvPicPr preferRelativeResize="0"/>
          <p:nvPr/>
        </p:nvPicPr>
        <p:blipFill>
          <a:blip r:embed="rId4">
            <a:alphaModFix/>
          </a:blip>
          <a:stretch>
            <a:fillRect/>
          </a:stretch>
        </p:blipFill>
        <p:spPr>
          <a:xfrm>
            <a:off x="4326825" y="3130850"/>
            <a:ext cx="4517675" cy="58604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Shape 222"/>
          <p:cNvSpPr txBox="1"/>
          <p:nvPr>
            <p:ph type="title"/>
          </p:nvPr>
        </p:nvSpPr>
        <p:spPr>
          <a:xfrm>
            <a:off x="729450" y="2056375"/>
            <a:ext cx="6071700" cy="1518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6000"/>
              <a:t>U</a:t>
            </a:r>
            <a:r>
              <a:rPr lang="en"/>
              <a:t>nleash the Power of Python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Shape 227"/>
          <p:cNvSpPr txBox="1"/>
          <p:nvPr>
            <p:ph type="title"/>
          </p:nvPr>
        </p:nvSpPr>
        <p:spPr>
          <a:xfrm>
            <a:off x="673100" y="478200"/>
            <a:ext cx="31320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600"/>
              <a:t>M</a:t>
            </a:r>
            <a:r>
              <a:rPr lang="en" sz="3000"/>
              <a:t>ethodology</a:t>
            </a:r>
            <a:endParaRPr sz="3000"/>
          </a:p>
          <a:p>
            <a:pPr indent="0" lvl="0" marL="0" rtl="0">
              <a:spcBef>
                <a:spcPts val="0"/>
              </a:spcBef>
              <a:spcAft>
                <a:spcPts val="0"/>
              </a:spcAft>
              <a:buNone/>
            </a:pPr>
            <a:r>
              <a:t/>
            </a:r>
            <a:endParaRPr/>
          </a:p>
        </p:txBody>
      </p:sp>
      <p:grpSp>
        <p:nvGrpSpPr>
          <p:cNvPr id="228" name="Shape 228"/>
          <p:cNvGrpSpPr/>
          <p:nvPr/>
        </p:nvGrpSpPr>
        <p:grpSpPr>
          <a:xfrm>
            <a:off x="431671" y="1304875"/>
            <a:ext cx="2070278" cy="3416400"/>
            <a:chOff x="431925" y="1304875"/>
            <a:chExt cx="2628925" cy="3416400"/>
          </a:xfrm>
        </p:grpSpPr>
        <p:sp>
          <p:nvSpPr>
            <p:cNvPr id="229" name="Shape 229"/>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0" name="Shape 230"/>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1" name="Shape 231"/>
          <p:cNvGrpSpPr/>
          <p:nvPr/>
        </p:nvGrpSpPr>
        <p:grpSpPr>
          <a:xfrm>
            <a:off x="2590904" y="1304875"/>
            <a:ext cx="2070198" cy="3416400"/>
            <a:chOff x="3320450" y="1304875"/>
            <a:chExt cx="2632500" cy="3416400"/>
          </a:xfrm>
        </p:grpSpPr>
        <p:sp>
          <p:nvSpPr>
            <p:cNvPr id="232" name="Shape 232"/>
            <p:cNvSpPr txBox="1"/>
            <p:nvPr/>
          </p:nvSpPr>
          <p:spPr>
            <a:xfrm>
              <a:off x="3324050"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3" name="Shape 233"/>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34" name="Shape 234"/>
          <p:cNvSpPr txBox="1"/>
          <p:nvPr>
            <p:ph idx="4294967295" type="body"/>
          </p:nvPr>
        </p:nvSpPr>
        <p:spPr>
          <a:xfrm>
            <a:off x="2621000" y="1926475"/>
            <a:ext cx="2010000" cy="279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a:t>Types of facility in each district</a:t>
            </a:r>
            <a:endParaRPr sz="1400"/>
          </a:p>
          <a:p>
            <a:pPr indent="0" lvl="0" marL="0">
              <a:spcBef>
                <a:spcPts val="1600"/>
              </a:spcBef>
              <a:spcAft>
                <a:spcPts val="0"/>
              </a:spcAft>
              <a:buNone/>
            </a:pPr>
            <a:r>
              <a:rPr lang="en" sz="1400"/>
              <a:t>Percentage of each facility type in each area</a:t>
            </a:r>
            <a:endParaRPr sz="1400"/>
          </a:p>
          <a:p>
            <a:pPr indent="0" lvl="0" marL="0" rtl="0">
              <a:spcBef>
                <a:spcPts val="1600"/>
              </a:spcBef>
              <a:spcAft>
                <a:spcPts val="1600"/>
              </a:spcAft>
              <a:buNone/>
            </a:pPr>
            <a:r>
              <a:rPr lang="en" sz="1400"/>
              <a:t>Analysis of facility density with population growth rate</a:t>
            </a:r>
            <a:endParaRPr sz="1400"/>
          </a:p>
        </p:txBody>
      </p:sp>
      <p:grpSp>
        <p:nvGrpSpPr>
          <p:cNvPr id="235" name="Shape 235"/>
          <p:cNvGrpSpPr/>
          <p:nvPr/>
        </p:nvGrpSpPr>
        <p:grpSpPr>
          <a:xfrm>
            <a:off x="4750050" y="1304875"/>
            <a:ext cx="2070198" cy="3416400"/>
            <a:chOff x="6212556" y="1304875"/>
            <a:chExt cx="2632500" cy="3416400"/>
          </a:xfrm>
        </p:grpSpPr>
        <p:sp>
          <p:nvSpPr>
            <p:cNvPr id="236" name="Shape 236"/>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7" name="Shape 237"/>
            <p:cNvSpPr txBox="1"/>
            <p:nvPr/>
          </p:nvSpPr>
          <p:spPr>
            <a:xfrm>
              <a:off x="6212556" y="1304875"/>
              <a:ext cx="2632500" cy="6096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38" name="Shape 238"/>
          <p:cNvSpPr txBox="1"/>
          <p:nvPr>
            <p:ph idx="4294967295" type="body"/>
          </p:nvPr>
        </p:nvSpPr>
        <p:spPr>
          <a:xfrm>
            <a:off x="2590900" y="1304875"/>
            <a:ext cx="2070300" cy="609600"/>
          </a:xfrm>
          <a:prstGeom prst="rect">
            <a:avLst/>
          </a:prstGeom>
          <a:solidFill>
            <a:schemeClr val="dk1"/>
          </a:solidFill>
        </p:spPr>
        <p:txBody>
          <a:bodyPr anchorCtr="0" anchor="t" bIns="91425" lIns="91425" spcFirstLastPara="1" rIns="91425" wrap="square" tIns="91425">
            <a:noAutofit/>
          </a:bodyPr>
          <a:lstStyle/>
          <a:p>
            <a:pPr indent="0" lvl="0" marL="0" rtl="0">
              <a:spcBef>
                <a:spcPts val="0"/>
              </a:spcBef>
              <a:spcAft>
                <a:spcPts val="1600"/>
              </a:spcAft>
              <a:buNone/>
            </a:pPr>
            <a:r>
              <a:rPr lang="en" sz="1400">
                <a:solidFill>
                  <a:srgbClr val="FFFFFF"/>
                </a:solidFill>
              </a:rPr>
              <a:t>Facility coverage in each district</a:t>
            </a:r>
            <a:endParaRPr sz="1400">
              <a:solidFill>
                <a:srgbClr val="FFFFFF"/>
              </a:solidFill>
            </a:endParaRPr>
          </a:p>
        </p:txBody>
      </p:sp>
      <p:sp>
        <p:nvSpPr>
          <p:cNvPr id="239" name="Shape 239"/>
          <p:cNvSpPr txBox="1"/>
          <p:nvPr>
            <p:ph idx="4294967295" type="body"/>
          </p:nvPr>
        </p:nvSpPr>
        <p:spPr>
          <a:xfrm>
            <a:off x="4795495" y="1926475"/>
            <a:ext cx="1949100" cy="279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a:t>A</a:t>
            </a:r>
            <a:r>
              <a:rPr lang="en" sz="1400"/>
              <a:t>rea within specified distance to a specific facility type</a:t>
            </a:r>
            <a:endParaRPr sz="1400"/>
          </a:p>
          <a:p>
            <a:pPr indent="0" lvl="0" marL="0">
              <a:spcBef>
                <a:spcPts val="1600"/>
              </a:spcBef>
              <a:spcAft>
                <a:spcPts val="0"/>
              </a:spcAft>
              <a:buNone/>
            </a:pPr>
            <a:r>
              <a:t/>
            </a:r>
            <a:endParaRPr sz="1600">
              <a:latin typeface="Arial"/>
              <a:ea typeface="Arial"/>
              <a:cs typeface="Arial"/>
              <a:sym typeface="Arial"/>
            </a:endParaRPr>
          </a:p>
          <a:p>
            <a:pPr indent="0" lvl="0" marL="0" rtl="0">
              <a:spcBef>
                <a:spcPts val="1600"/>
              </a:spcBef>
              <a:spcAft>
                <a:spcPts val="1600"/>
              </a:spcAft>
              <a:buNone/>
            </a:pPr>
            <a:r>
              <a:t/>
            </a:r>
            <a:endParaRPr sz="1600"/>
          </a:p>
        </p:txBody>
      </p:sp>
      <p:sp>
        <p:nvSpPr>
          <p:cNvPr id="240" name="Shape 240"/>
          <p:cNvSpPr txBox="1"/>
          <p:nvPr>
            <p:ph idx="4294967295" type="body"/>
          </p:nvPr>
        </p:nvSpPr>
        <p:spPr>
          <a:xfrm>
            <a:off x="431675" y="1304875"/>
            <a:ext cx="2070300" cy="609600"/>
          </a:xfrm>
          <a:prstGeom prst="rect">
            <a:avLst/>
          </a:prstGeom>
          <a:solidFill>
            <a:schemeClr val="dk1"/>
          </a:solidFill>
        </p:spPr>
        <p:txBody>
          <a:bodyPr anchorCtr="0" anchor="t" bIns="91425" lIns="91425" spcFirstLastPara="1" rIns="91425" wrap="square" tIns="91425">
            <a:noAutofit/>
          </a:bodyPr>
          <a:lstStyle/>
          <a:p>
            <a:pPr indent="0" lvl="0" marL="0" rtl="0">
              <a:spcBef>
                <a:spcPts val="0"/>
              </a:spcBef>
              <a:spcAft>
                <a:spcPts val="0"/>
              </a:spcAft>
              <a:buNone/>
            </a:pPr>
            <a:r>
              <a:rPr lang="en" sz="1400">
                <a:solidFill>
                  <a:srgbClr val="FFFFFF"/>
                </a:solidFill>
              </a:rPr>
              <a:t>Spatial distribution of facilities in HK</a:t>
            </a:r>
            <a:endParaRPr>
              <a:solidFill>
                <a:srgbClr val="FFFFFF"/>
              </a:solidFill>
            </a:endParaRPr>
          </a:p>
        </p:txBody>
      </p:sp>
      <p:grpSp>
        <p:nvGrpSpPr>
          <p:cNvPr id="241" name="Shape 241"/>
          <p:cNvGrpSpPr/>
          <p:nvPr/>
        </p:nvGrpSpPr>
        <p:grpSpPr>
          <a:xfrm>
            <a:off x="6909100" y="1304875"/>
            <a:ext cx="2123901" cy="3416400"/>
            <a:chOff x="6212538" y="1304875"/>
            <a:chExt cx="2632500" cy="3416400"/>
          </a:xfrm>
        </p:grpSpPr>
        <p:sp>
          <p:nvSpPr>
            <p:cNvPr id="242" name="Shape 242"/>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3" name="Shape 243"/>
            <p:cNvSpPr txBox="1"/>
            <p:nvPr/>
          </p:nvSpPr>
          <p:spPr>
            <a:xfrm>
              <a:off x="6212538" y="1304875"/>
              <a:ext cx="2632500" cy="6096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44" name="Shape 244"/>
          <p:cNvSpPr txBox="1"/>
          <p:nvPr>
            <p:ph idx="4294967295" type="body"/>
          </p:nvPr>
        </p:nvSpPr>
        <p:spPr>
          <a:xfrm>
            <a:off x="6957200" y="1304875"/>
            <a:ext cx="2012700" cy="609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chemeClr val="lt1"/>
                </a:solidFill>
              </a:rPr>
              <a:t>Accessibility</a:t>
            </a:r>
            <a:r>
              <a:rPr lang="en">
                <a:solidFill>
                  <a:schemeClr val="lt1"/>
                </a:solidFill>
              </a:rPr>
              <a:t> Analysis</a:t>
            </a:r>
            <a:endParaRPr>
              <a:solidFill>
                <a:schemeClr val="lt1"/>
              </a:solidFill>
            </a:endParaRPr>
          </a:p>
        </p:txBody>
      </p:sp>
      <p:sp>
        <p:nvSpPr>
          <p:cNvPr id="245" name="Shape 245"/>
          <p:cNvSpPr txBox="1"/>
          <p:nvPr>
            <p:ph idx="4294967295" type="body"/>
          </p:nvPr>
        </p:nvSpPr>
        <p:spPr>
          <a:xfrm>
            <a:off x="6939302" y="1926475"/>
            <a:ext cx="1999800" cy="279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a:t>Each facility type within user defined distance to highway network</a:t>
            </a:r>
            <a:endParaRPr sz="1400"/>
          </a:p>
          <a:p>
            <a:pPr indent="0" lvl="0" marL="0" rtl="0">
              <a:spcBef>
                <a:spcPts val="1600"/>
              </a:spcBef>
              <a:spcAft>
                <a:spcPts val="0"/>
              </a:spcAft>
              <a:buNone/>
            </a:pPr>
            <a:r>
              <a:t/>
            </a:r>
            <a:endParaRPr sz="1600"/>
          </a:p>
          <a:p>
            <a:pPr indent="0" lvl="0" marL="0" rtl="0">
              <a:spcBef>
                <a:spcPts val="1600"/>
              </a:spcBef>
              <a:spcAft>
                <a:spcPts val="1600"/>
              </a:spcAft>
              <a:buNone/>
            </a:pPr>
            <a:r>
              <a:t/>
            </a:r>
            <a:endParaRPr sz="1600"/>
          </a:p>
        </p:txBody>
      </p:sp>
      <p:sp>
        <p:nvSpPr>
          <p:cNvPr id="246" name="Shape 246"/>
          <p:cNvSpPr txBox="1"/>
          <p:nvPr>
            <p:ph idx="4294967295" type="body"/>
          </p:nvPr>
        </p:nvSpPr>
        <p:spPr>
          <a:xfrm>
            <a:off x="4808463" y="1304875"/>
            <a:ext cx="2012700" cy="609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chemeClr val="lt1"/>
                </a:solidFill>
              </a:rPr>
              <a:t>Buffer Analysis</a:t>
            </a:r>
            <a:endParaRPr>
              <a:solidFill>
                <a:schemeClr val="lt1"/>
              </a:solidFill>
            </a:endParaRPr>
          </a:p>
        </p:txBody>
      </p:sp>
      <p:sp>
        <p:nvSpPr>
          <p:cNvPr id="247" name="Shape 247"/>
          <p:cNvSpPr txBox="1"/>
          <p:nvPr>
            <p:ph idx="4294967295" type="body"/>
          </p:nvPr>
        </p:nvSpPr>
        <p:spPr>
          <a:xfrm>
            <a:off x="491950" y="1926475"/>
            <a:ext cx="2010000" cy="279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a:t>Spatial pattern of each type of facility</a:t>
            </a:r>
            <a:endParaRPr sz="1400"/>
          </a:p>
          <a:p>
            <a:pPr indent="0" lvl="0" marL="0" rtl="0">
              <a:spcBef>
                <a:spcPts val="1600"/>
              </a:spcBef>
              <a:spcAft>
                <a:spcPts val="1600"/>
              </a:spcAft>
              <a:buNone/>
            </a:pPr>
            <a:r>
              <a:rPr lang="en" sz="1400"/>
              <a:t>Hot &amp; cold spot map, density surface of each facility</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